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0" r:id="rId4"/>
    <p:sldMasterId id="214748371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Inter"/>
      <p:regular r:id="rId51"/>
      <p:bold r:id="rId52"/>
    </p:embeddedFont>
    <p:embeddedFont>
      <p:font typeface="Work Sans"/>
      <p:regular r:id="rId53"/>
      <p:bold r:id="rId54"/>
      <p:italic r:id="rId55"/>
      <p:boldItalic r:id="rId56"/>
    </p:embeddedFont>
    <p:embeddedFont>
      <p:font typeface="Anybody"/>
      <p:regular r:id="rId57"/>
      <p:bold r:id="rId58"/>
      <p:italic r:id="rId59"/>
      <p:boldItalic r:id="rId60"/>
    </p:embeddedFont>
    <p:embeddedFont>
      <p:font typeface="Inter Light"/>
      <p:regular r:id="rId61"/>
      <p:bold r:id="rId62"/>
    </p:embeddedFont>
    <p:embeddedFont>
      <p:font typeface="Anybody ExtraBold"/>
      <p:bold r:id="rId63"/>
      <p:boldItalic r:id="rId64"/>
    </p:embeddedFont>
    <p:embeddedFont>
      <p:font typeface="Lato"/>
      <p:regular r:id="rId65"/>
      <p:bold r:id="rId66"/>
      <p:italic r:id="rId67"/>
      <p:boldItalic r:id="rId68"/>
    </p:embeddedFont>
    <p:embeddedFont>
      <p:font typeface="Lato Light"/>
      <p:regular r:id="rId69"/>
      <p:bold r:id="rId70"/>
      <p:italic r:id="rId71"/>
      <p:boldItalic r:id="rId72"/>
    </p:embeddedFont>
    <p:embeddedFont>
      <p:font typeface="Work Sans Medium"/>
      <p:regular r:id="rId73"/>
      <p:bold r:id="rId74"/>
      <p:italic r:id="rId75"/>
      <p:boldItalic r:id="rId76"/>
    </p:embeddedFont>
    <p:embeddedFont>
      <p:font typeface="Inter ExtraBold"/>
      <p:bold r:id="rId77"/>
    </p:embeddedFont>
    <p:embeddedFont>
      <p:font typeface="Anybody Light"/>
      <p:regular r:id="rId78"/>
      <p:bold r:id="rId79"/>
      <p:italic r:id="rId80"/>
      <p:boldItalic r:id="rId81"/>
    </p:embeddedFont>
    <p:embeddedFont>
      <p:font typeface="DM Sans"/>
      <p:regular r:id="rId82"/>
      <p:bold r:id="rId83"/>
      <p:italic r:id="rId84"/>
      <p:boldItalic r:id="rId85"/>
    </p:embeddedFont>
    <p:embeddedFont>
      <p:font typeface="Anybody Black"/>
      <p:bold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DMSans-italic.fntdata"/><Relationship Id="rId83" Type="http://schemas.openxmlformats.org/officeDocument/2006/relationships/font" Target="fonts/DMSans-bold.fntdata"/><Relationship Id="rId42" Type="http://schemas.openxmlformats.org/officeDocument/2006/relationships/slide" Target="slides/slide36.xml"/><Relationship Id="rId86" Type="http://schemas.openxmlformats.org/officeDocument/2006/relationships/font" Target="fonts/AnybodyBlack-bold.fntdata"/><Relationship Id="rId41" Type="http://schemas.openxmlformats.org/officeDocument/2006/relationships/slide" Target="slides/slide35.xml"/><Relationship Id="rId85" Type="http://schemas.openxmlformats.org/officeDocument/2006/relationships/font" Target="fonts/DMSans-boldItalic.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AnybodyBlack-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AnybodyLight-italic.fntdata"/><Relationship Id="rId82" Type="http://schemas.openxmlformats.org/officeDocument/2006/relationships/font" Target="fonts/DMSans-regular.fntdata"/><Relationship Id="rId81" Type="http://schemas.openxmlformats.org/officeDocument/2006/relationships/font" Target="fonts/Anybody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WorkSansMedium-regular.fntdata"/><Relationship Id="rId72" Type="http://schemas.openxmlformats.org/officeDocument/2006/relationships/font" Target="fonts/LatoLight-boldItalic.fntdata"/><Relationship Id="rId31" Type="http://schemas.openxmlformats.org/officeDocument/2006/relationships/slide" Target="slides/slide25.xml"/><Relationship Id="rId75" Type="http://schemas.openxmlformats.org/officeDocument/2006/relationships/font" Target="fonts/WorkSansMedium-italic.fntdata"/><Relationship Id="rId30" Type="http://schemas.openxmlformats.org/officeDocument/2006/relationships/slide" Target="slides/slide24.xml"/><Relationship Id="rId74" Type="http://schemas.openxmlformats.org/officeDocument/2006/relationships/font" Target="fonts/WorkSansMedium-bold.fntdata"/><Relationship Id="rId33" Type="http://schemas.openxmlformats.org/officeDocument/2006/relationships/slide" Target="slides/slide27.xml"/><Relationship Id="rId77" Type="http://schemas.openxmlformats.org/officeDocument/2006/relationships/font" Target="fonts/InterExtraBold-bold.fntdata"/><Relationship Id="rId32" Type="http://schemas.openxmlformats.org/officeDocument/2006/relationships/slide" Target="slides/slide26.xml"/><Relationship Id="rId76" Type="http://schemas.openxmlformats.org/officeDocument/2006/relationships/font" Target="fonts/WorkSansMedium-boldItalic.fntdata"/><Relationship Id="rId35" Type="http://schemas.openxmlformats.org/officeDocument/2006/relationships/slide" Target="slides/slide29.xml"/><Relationship Id="rId79" Type="http://schemas.openxmlformats.org/officeDocument/2006/relationships/font" Target="fonts/AnybodyLight-bold.fntdata"/><Relationship Id="rId34" Type="http://schemas.openxmlformats.org/officeDocument/2006/relationships/slide" Target="slides/slide28.xml"/><Relationship Id="rId78" Type="http://schemas.openxmlformats.org/officeDocument/2006/relationships/font" Target="fonts/AnybodyLight-regular.fntdata"/><Relationship Id="rId71" Type="http://schemas.openxmlformats.org/officeDocument/2006/relationships/font" Target="fonts/LatoLight-italic.fntdata"/><Relationship Id="rId70" Type="http://schemas.openxmlformats.org/officeDocument/2006/relationships/font" Target="fonts/Lato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nterLight-bold.fntdata"/><Relationship Id="rId61" Type="http://schemas.openxmlformats.org/officeDocument/2006/relationships/font" Target="fonts/InterLight-regular.fntdata"/><Relationship Id="rId20" Type="http://schemas.openxmlformats.org/officeDocument/2006/relationships/slide" Target="slides/slide14.xml"/><Relationship Id="rId64" Type="http://schemas.openxmlformats.org/officeDocument/2006/relationships/font" Target="fonts/AnybodyExtraBold-boldItalic.fntdata"/><Relationship Id="rId63" Type="http://schemas.openxmlformats.org/officeDocument/2006/relationships/font" Target="fonts/AnybodyExtraBold-bold.fntdata"/><Relationship Id="rId22" Type="http://schemas.openxmlformats.org/officeDocument/2006/relationships/slide" Target="slides/slide16.xml"/><Relationship Id="rId66" Type="http://schemas.openxmlformats.org/officeDocument/2006/relationships/font" Target="fonts/Lato-bold.fntdata"/><Relationship Id="rId21" Type="http://schemas.openxmlformats.org/officeDocument/2006/relationships/slide" Target="slides/slide15.xml"/><Relationship Id="rId65" Type="http://schemas.openxmlformats.org/officeDocument/2006/relationships/font" Target="fonts/Lato-regular.fntdata"/><Relationship Id="rId24" Type="http://schemas.openxmlformats.org/officeDocument/2006/relationships/slide" Target="slides/slide18.xml"/><Relationship Id="rId68" Type="http://schemas.openxmlformats.org/officeDocument/2006/relationships/font" Target="fonts/Lato-boldItalic.fntdata"/><Relationship Id="rId23" Type="http://schemas.openxmlformats.org/officeDocument/2006/relationships/slide" Target="slides/slide17.xml"/><Relationship Id="rId67" Type="http://schemas.openxmlformats.org/officeDocument/2006/relationships/font" Target="fonts/Lato-italic.fntdata"/><Relationship Id="rId60" Type="http://schemas.openxmlformats.org/officeDocument/2006/relationships/font" Target="fonts/Anybody-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regular.fntdata"/><Relationship Id="rId50" Type="http://schemas.openxmlformats.org/officeDocument/2006/relationships/slide" Target="slides/slide44.xml"/><Relationship Id="rId53" Type="http://schemas.openxmlformats.org/officeDocument/2006/relationships/font" Target="fonts/WorkSans-regular.fntdata"/><Relationship Id="rId52" Type="http://schemas.openxmlformats.org/officeDocument/2006/relationships/font" Target="fonts/Inter-bold.fntdata"/><Relationship Id="rId11" Type="http://schemas.openxmlformats.org/officeDocument/2006/relationships/slide" Target="slides/slide5.xml"/><Relationship Id="rId55" Type="http://schemas.openxmlformats.org/officeDocument/2006/relationships/font" Target="fonts/WorkSans-italic.fntdata"/><Relationship Id="rId10" Type="http://schemas.openxmlformats.org/officeDocument/2006/relationships/slide" Target="slides/slide4.xml"/><Relationship Id="rId54" Type="http://schemas.openxmlformats.org/officeDocument/2006/relationships/font" Target="fonts/WorkSans-bold.fntdata"/><Relationship Id="rId13" Type="http://schemas.openxmlformats.org/officeDocument/2006/relationships/slide" Target="slides/slide7.xml"/><Relationship Id="rId57" Type="http://schemas.openxmlformats.org/officeDocument/2006/relationships/font" Target="fonts/Anybody-regular.fntdata"/><Relationship Id="rId12" Type="http://schemas.openxmlformats.org/officeDocument/2006/relationships/slide" Target="slides/slide6.xml"/><Relationship Id="rId56" Type="http://schemas.openxmlformats.org/officeDocument/2006/relationships/font" Target="fonts/WorkSans-boldItalic.fntdata"/><Relationship Id="rId15" Type="http://schemas.openxmlformats.org/officeDocument/2006/relationships/slide" Target="slides/slide9.xml"/><Relationship Id="rId59" Type="http://schemas.openxmlformats.org/officeDocument/2006/relationships/font" Target="fonts/Anybody-italic.fntdata"/><Relationship Id="rId14" Type="http://schemas.openxmlformats.org/officeDocument/2006/relationships/slide" Target="slides/slide8.xml"/><Relationship Id="rId58" Type="http://schemas.openxmlformats.org/officeDocument/2006/relationships/font" Target="fonts/Anybody-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4cabd7908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4cabd7908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Slide para presentación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035324e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035324e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Usar para los subtemas de las temáticas abordadas.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9d924dce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9d924dce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Usar para slides de sólo texto que busquen realizar comparaciones.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0567a034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0567a034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Usar para slides de sólo texto que busquen realizar comparaciones.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9d924dce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9d924dce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Se puede usar para comenzar o finalizar la clase, según sea más conveniente.. </a:t>
            </a:r>
            <a:endParaRPr/>
          </a:p>
          <a:p>
            <a:pPr indent="0" lvl="0" marL="0" rtl="0" algn="l">
              <a:spcBef>
                <a:spcPts val="0"/>
              </a:spcBef>
              <a:spcAft>
                <a:spcPts val="0"/>
              </a:spcAft>
              <a:buClr>
                <a:schemeClr val="dk1"/>
              </a:buClr>
              <a:buSzPts val="1100"/>
              <a:buFont typeface="Arial"/>
              <a:buNone/>
            </a:pPr>
            <a:r>
              <a:rPr lang="es-419"/>
              <a:t>El glosario es un recurso que repasa y define rápidamente los conceptos centrales acumulados. Ayuda a los estudiantes a recuperar aquellos saberes que se darán por dados.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9d924dce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9d924dce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Usar para slides de sólo texto con el contenido más importante de la clase. En una presentación de 50 slides usar máximo 5 de estas.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49d924dce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49d924dce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Usar para slides de consejos.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5035324e4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5035324e4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Usar para slides de consejos.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035324e4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035324e4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Usar para slides de sólo texto que busquen realizar comparaciones.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9d924dcec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9d924dcec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Usar para slides que abran preguntas o contenidos que inviten a la </a:t>
            </a:r>
            <a:r>
              <a:rPr lang="es-419"/>
              <a:t>reflexión</a:t>
            </a:r>
            <a:r>
              <a:rPr lang="es-419"/>
              <a:t> o desafío a futuro.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035324e4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5035324e4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Se puede usar para comenzar o finalizar la clase, según sea más conveniente.. </a:t>
            </a:r>
            <a:endParaRPr/>
          </a:p>
          <a:p>
            <a:pPr indent="0" lvl="0" marL="0" rtl="0" algn="l">
              <a:spcBef>
                <a:spcPts val="0"/>
              </a:spcBef>
              <a:spcAft>
                <a:spcPts val="0"/>
              </a:spcAft>
              <a:buClr>
                <a:schemeClr val="dk1"/>
              </a:buClr>
              <a:buSzPts val="1100"/>
              <a:buFont typeface="Arial"/>
              <a:buNone/>
            </a:pPr>
            <a:r>
              <a:rPr lang="es-419"/>
              <a:t>El glosario es un recurso que repasa y define rápidamente los conceptos centrales acumulados. Ayuda a los estudiantes a recuperar aquellos saberes que se darán por dados.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894e08d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4894e08df8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1"/>
                </a:solidFill>
              </a:rPr>
              <a:t>Obligatoria. </a:t>
            </a:r>
            <a:br>
              <a:rPr b="1" lang="es-419">
                <a:solidFill>
                  <a:schemeClr val="dk1"/>
                </a:solidFill>
              </a:rPr>
            </a:br>
            <a:r>
              <a:rPr lang="es-419">
                <a:solidFill>
                  <a:schemeClr val="dk1"/>
                </a:solidFill>
              </a:rPr>
              <a:t>Indican aquello que se pretende que el estudiante logre con la clase. Recuerda que se enuncian en principio con el verbo en infinitivo delante (por ejemplo: “Comprender…”, “Analizar…”, “conocer…”, etc). Se debe destacar en negrita el verbo. Los objetivos deben ser concretos, medibles y coherentes con los contenidos.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9d924dce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9d924dce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50a5b4e6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50a5b4e6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5035324e4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5035324e4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0a5b4e60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50a5b4e60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0a5b4e60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50a5b4e60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Usar para los subtemas de las temáticas abordadas.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50a5b4e6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50a5b4e6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0a5b4e60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50a5b4e60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50a5b4e60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50a5b4e60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0a5b4e60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50a5b4e60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50a5b4e60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50a5b4e60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9d924dc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49d924dce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50a5b4e60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50a5b4e60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0a5b4e60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50a5b4e60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50a5b4e60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50a5b4e60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0a5b4e60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0a5b4e60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50a5b4e60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50a5b4e60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50a5b4e60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50a5b4e60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50a5b4e60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50a5b4e60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50a5b4e60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50a5b4e60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50a5b4e60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50a5b4e60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0a5b4e60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0a5b4e60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894e08df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894e08df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Usar para los subtemas de las temáticas abordadas.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50a5b4e60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50a5b4e60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50a5b4e60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50a5b4e60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docente realizará una tarea compartiendo la pantalla en vivo. Se centrará en los pasos y los aspectos a tener en cuenta.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4894e08df8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894e08df8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1"/>
                </a:solidFill>
              </a:rPr>
              <a:t>Obligatoria.</a:t>
            </a:r>
            <a:br>
              <a:rPr lang="es-419">
                <a:solidFill>
                  <a:schemeClr val="dk1"/>
                </a:solidFill>
              </a:rPr>
            </a:br>
            <a:r>
              <a:rPr lang="es-419">
                <a:solidFill>
                  <a:schemeClr val="dk1"/>
                </a:solidFill>
              </a:rPr>
              <a:t>Completar el resumen con palabras claves de lo visto.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26fc2edf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26fc2edf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Slide para presentación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49d924dce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49d924dce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Obligatoria.</a:t>
            </a:r>
            <a:br>
              <a:rPr lang="es-419">
                <a:solidFill>
                  <a:schemeClr val="dk1"/>
                </a:solidFill>
              </a:rPr>
            </a:br>
            <a:r>
              <a:rPr lang="es-419">
                <a:solidFill>
                  <a:schemeClr val="dk1"/>
                </a:solidFill>
              </a:rPr>
              <a:t>De cierre.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9d924dce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9d924dce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Usar para slides de sólo texto. Si no alcanza, no sobrecargar, usar otra con el mismo título para indicar que continúa el mismo módulo.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9d924dce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9d924dce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Usar para slides de texto e imagen. Si no alcanza, no sobrecargar, usar otra con el mismo título para indicar que continúa el mismo módulo.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9d924dce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9d924dce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Usar para slides de texto e imagen. Si no alcanza, no sobrecargar, usar otra con el mismo título para indicar que continúa el mismo módulo.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894e08df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894e08df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9d924dce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9d924dce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Usar para slides de sólo texto con citas.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 name="Google Shape;54;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id="56" name="Google Shape;56;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1" name="Shape 71"/>
        <p:cNvGrpSpPr/>
        <p:nvPr/>
      </p:nvGrpSpPr>
      <p:grpSpPr>
        <a:xfrm>
          <a:off x="0" y="0"/>
          <a:ext cx="0" cy="0"/>
          <a:chOff x="0" y="0"/>
          <a:chExt cx="0" cy="0"/>
        </a:xfrm>
      </p:grpSpPr>
      <p:sp>
        <p:nvSpPr>
          <p:cNvPr id="72" name="Google Shape;7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pic>
        <p:nvPicPr>
          <p:cNvPr id="73" name="Google Shape;73;p23"/>
          <p:cNvPicPr preferRelativeResize="0"/>
          <p:nvPr/>
        </p:nvPicPr>
        <p:blipFill>
          <a:blip r:embed="rId2">
            <a:alphaModFix/>
          </a:blip>
          <a:stretch>
            <a:fillRect/>
          </a:stretch>
        </p:blipFill>
        <p:spPr>
          <a:xfrm>
            <a:off x="-2" y="39"/>
            <a:ext cx="9144003" cy="51434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 name="Shape 74"/>
        <p:cNvGrpSpPr/>
        <p:nvPr/>
      </p:nvGrpSpPr>
      <p:grpSpPr>
        <a:xfrm>
          <a:off x="0" y="0"/>
          <a:ext cx="0" cy="0"/>
          <a:chOff x="0" y="0"/>
          <a:chExt cx="0" cy="0"/>
        </a:xfrm>
      </p:grpSpPr>
      <p:sp>
        <p:nvSpPr>
          <p:cNvPr id="75" name="Google Shape;7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pic>
        <p:nvPicPr>
          <p:cNvPr id="76" name="Google Shape;76;p24"/>
          <p:cNvPicPr preferRelativeResize="0"/>
          <p:nvPr/>
        </p:nvPicPr>
        <p:blipFill>
          <a:blip r:embed="rId2">
            <a:alphaModFix/>
          </a:blip>
          <a:stretch>
            <a:fillRect/>
          </a:stretch>
        </p:blipFill>
        <p:spPr>
          <a:xfrm>
            <a:off x="8012850" y="51200"/>
            <a:ext cx="936076" cy="935199"/>
          </a:xfrm>
          <a:prstGeom prst="rect">
            <a:avLst/>
          </a:prstGeom>
          <a:noFill/>
          <a:ln>
            <a:noFill/>
          </a:ln>
        </p:spPr>
      </p:pic>
      <p:cxnSp>
        <p:nvCxnSpPr>
          <p:cNvPr id="77" name="Google Shape;77;p24"/>
          <p:cNvCxnSpPr/>
          <p:nvPr/>
        </p:nvCxnSpPr>
        <p:spPr>
          <a:xfrm>
            <a:off x="404475" y="906825"/>
            <a:ext cx="83247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2" name="Shape 82"/>
        <p:cNvGrpSpPr/>
        <p:nvPr/>
      </p:nvGrpSpPr>
      <p:grpSpPr>
        <a:xfrm>
          <a:off x="0" y="0"/>
          <a:ext cx="0" cy="0"/>
          <a:chOff x="0" y="0"/>
          <a:chExt cx="0" cy="0"/>
        </a:xfrm>
      </p:grpSpPr>
      <p:sp>
        <p:nvSpPr>
          <p:cNvPr id="83" name="Google Shape;83;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 name="Google Shape;84;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 name="Google Shape;8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sp>
        <p:nvSpPr>
          <p:cNvPr id="87" name="Google Shape;87;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 name="Google Shape;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2" name="Google Shape;9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sp>
        <p:nvSpPr>
          <p:cNvPr id="94" name="Google Shape;94;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6" name="Google Shape;96;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7" name="Google Shape;9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4" name="Google Shape;10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7" name="Google Shape;10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sp>
        <p:nvSpPr>
          <p:cNvPr id="109" name="Google Shape;109;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1" name="Google Shape;111;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2" name="Google Shape;112;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 name="Shape 114"/>
        <p:cNvGrpSpPr/>
        <p:nvPr/>
      </p:nvGrpSpPr>
      <p:grpSpPr>
        <a:xfrm>
          <a:off x="0" y="0"/>
          <a:ext cx="0" cy="0"/>
          <a:chOff x="0" y="0"/>
          <a:chExt cx="0" cy="0"/>
        </a:xfrm>
      </p:grpSpPr>
      <p:sp>
        <p:nvSpPr>
          <p:cNvPr id="115" name="Google Shape;115;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6" name="Google Shape;11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7" name="Shape 117"/>
        <p:cNvGrpSpPr/>
        <p:nvPr/>
      </p:nvGrpSpPr>
      <p:grpSpPr>
        <a:xfrm>
          <a:off x="0" y="0"/>
          <a:ext cx="0" cy="0"/>
          <a:chOff x="0" y="0"/>
          <a:chExt cx="0" cy="0"/>
        </a:xfrm>
      </p:grpSpPr>
      <p:sp>
        <p:nvSpPr>
          <p:cNvPr id="118" name="Google Shape;118;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9" name="Google Shape;119;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0" name="Google Shape;12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3" name="Shape 123"/>
        <p:cNvGrpSpPr/>
        <p:nvPr/>
      </p:nvGrpSpPr>
      <p:grpSpPr>
        <a:xfrm>
          <a:off x="0" y="0"/>
          <a:ext cx="0" cy="0"/>
          <a:chOff x="0" y="0"/>
          <a:chExt cx="0" cy="0"/>
        </a:xfrm>
      </p:grpSpPr>
      <p:sp>
        <p:nvSpPr>
          <p:cNvPr id="124" name="Google Shape;12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25" name="Google Shape;125;p3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126" name="Shape 126"/>
        <p:cNvGrpSpPr/>
        <p:nvPr/>
      </p:nvGrpSpPr>
      <p:grpSpPr>
        <a:xfrm>
          <a:off x="0" y="0"/>
          <a:ext cx="0" cy="0"/>
          <a:chOff x="0" y="0"/>
          <a:chExt cx="0" cy="0"/>
        </a:xfrm>
      </p:grpSpPr>
      <p:sp>
        <p:nvSpPr>
          <p:cNvPr id="127" name="Google Shape;12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28" name="Google Shape;128;p3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129" name="Shape 129"/>
        <p:cNvGrpSpPr/>
        <p:nvPr/>
      </p:nvGrpSpPr>
      <p:grpSpPr>
        <a:xfrm>
          <a:off x="0" y="0"/>
          <a:ext cx="0" cy="0"/>
          <a:chOff x="0" y="0"/>
          <a:chExt cx="0" cy="0"/>
        </a:xfrm>
      </p:grpSpPr>
      <p:sp>
        <p:nvSpPr>
          <p:cNvPr id="130" name="Google Shape;13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31" name="Google Shape;131;p3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132" name="Shape 132"/>
        <p:cNvGrpSpPr/>
        <p:nvPr/>
      </p:nvGrpSpPr>
      <p:grpSpPr>
        <a:xfrm>
          <a:off x="0" y="0"/>
          <a:ext cx="0" cy="0"/>
          <a:chOff x="0" y="0"/>
          <a:chExt cx="0" cy="0"/>
        </a:xfrm>
      </p:grpSpPr>
      <p:sp>
        <p:nvSpPr>
          <p:cNvPr id="133" name="Google Shape;1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34" name="Google Shape;134;p4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135" name="Shape 135"/>
        <p:cNvGrpSpPr/>
        <p:nvPr/>
      </p:nvGrpSpPr>
      <p:grpSpPr>
        <a:xfrm>
          <a:off x="0" y="0"/>
          <a:ext cx="0" cy="0"/>
          <a:chOff x="0" y="0"/>
          <a:chExt cx="0" cy="0"/>
        </a:xfrm>
      </p:grpSpPr>
      <p:sp>
        <p:nvSpPr>
          <p:cNvPr id="136" name="Google Shape;13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37" name="Google Shape;137;p4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138" name="Shape 138"/>
        <p:cNvGrpSpPr/>
        <p:nvPr/>
      </p:nvGrpSpPr>
      <p:grpSpPr>
        <a:xfrm>
          <a:off x="0" y="0"/>
          <a:ext cx="0" cy="0"/>
          <a:chOff x="0" y="0"/>
          <a:chExt cx="0" cy="0"/>
        </a:xfrm>
      </p:grpSpPr>
      <p:sp>
        <p:nvSpPr>
          <p:cNvPr id="139" name="Google Shape;13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40" name="Google Shape;140;p42"/>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141" name="Shape 141"/>
        <p:cNvGrpSpPr/>
        <p:nvPr/>
      </p:nvGrpSpPr>
      <p:grpSpPr>
        <a:xfrm>
          <a:off x="0" y="0"/>
          <a:ext cx="0" cy="0"/>
          <a:chOff x="0" y="0"/>
          <a:chExt cx="0" cy="0"/>
        </a:xfrm>
      </p:grpSpPr>
      <p:sp>
        <p:nvSpPr>
          <p:cNvPr id="142" name="Google Shape;14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43" name="Google Shape;143;p4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144" name="Shape 144"/>
        <p:cNvGrpSpPr/>
        <p:nvPr/>
      </p:nvGrpSpPr>
      <p:grpSpPr>
        <a:xfrm>
          <a:off x="0" y="0"/>
          <a:ext cx="0" cy="0"/>
          <a:chOff x="0" y="0"/>
          <a:chExt cx="0" cy="0"/>
        </a:xfrm>
      </p:grpSpPr>
      <p:sp>
        <p:nvSpPr>
          <p:cNvPr id="145" name="Google Shape;14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46" name="Google Shape;146;p4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147" name="Shape 147"/>
        <p:cNvGrpSpPr/>
        <p:nvPr/>
      </p:nvGrpSpPr>
      <p:grpSpPr>
        <a:xfrm>
          <a:off x="0" y="0"/>
          <a:ext cx="0" cy="0"/>
          <a:chOff x="0" y="0"/>
          <a:chExt cx="0" cy="0"/>
        </a:xfrm>
      </p:grpSpPr>
      <p:sp>
        <p:nvSpPr>
          <p:cNvPr id="148" name="Google Shape;14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49" name="Google Shape;149;p4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1">
  <p:cSld name="SECTION_HEADER_2">
    <p:bg>
      <p:bgPr>
        <a:solidFill>
          <a:schemeClr val="dk1"/>
        </a:solidFill>
      </p:bgPr>
    </p:bg>
    <p:spTree>
      <p:nvGrpSpPr>
        <p:cNvPr id="150" name="Shape 150"/>
        <p:cNvGrpSpPr/>
        <p:nvPr/>
      </p:nvGrpSpPr>
      <p:grpSpPr>
        <a:xfrm>
          <a:off x="0" y="0"/>
          <a:ext cx="0" cy="0"/>
          <a:chOff x="0" y="0"/>
          <a:chExt cx="0" cy="0"/>
        </a:xfrm>
      </p:grpSpPr>
      <p:sp>
        <p:nvSpPr>
          <p:cNvPr id="151" name="Google Shape;151;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52" name="Google Shape;152;p46"/>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153" name="Shape 153"/>
        <p:cNvGrpSpPr/>
        <p:nvPr/>
      </p:nvGrpSpPr>
      <p:grpSpPr>
        <a:xfrm>
          <a:off x="0" y="0"/>
          <a:ext cx="0" cy="0"/>
          <a:chOff x="0" y="0"/>
          <a:chExt cx="0" cy="0"/>
        </a:xfrm>
      </p:grpSpPr>
      <p:sp>
        <p:nvSpPr>
          <p:cNvPr id="154" name="Google Shape;15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55" name="Google Shape;155;p4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156" name="Shape 156"/>
        <p:cNvGrpSpPr/>
        <p:nvPr/>
      </p:nvGrpSpPr>
      <p:grpSpPr>
        <a:xfrm>
          <a:off x="0" y="0"/>
          <a:ext cx="0" cy="0"/>
          <a:chOff x="0" y="0"/>
          <a:chExt cx="0" cy="0"/>
        </a:xfrm>
      </p:grpSpPr>
      <p:sp>
        <p:nvSpPr>
          <p:cNvPr id="157" name="Google Shape;15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58" name="Google Shape;158;p4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1">
  <p:cSld name="TITLE_AND_BODY_11">
    <p:spTree>
      <p:nvGrpSpPr>
        <p:cNvPr id="159" name="Shape 159"/>
        <p:cNvGrpSpPr/>
        <p:nvPr/>
      </p:nvGrpSpPr>
      <p:grpSpPr>
        <a:xfrm>
          <a:off x="0" y="0"/>
          <a:ext cx="0" cy="0"/>
          <a:chOff x="0" y="0"/>
          <a:chExt cx="0" cy="0"/>
        </a:xfrm>
      </p:grpSpPr>
      <p:sp>
        <p:nvSpPr>
          <p:cNvPr id="160" name="Google Shape;16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61" name="Google Shape;161;p4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2">
  <p:cSld name="SECTION_HEADER_3">
    <p:bg>
      <p:bgPr>
        <a:solidFill>
          <a:schemeClr val="dk1"/>
        </a:solidFill>
      </p:bgPr>
    </p:bg>
    <p:spTree>
      <p:nvGrpSpPr>
        <p:cNvPr id="162" name="Shape 162"/>
        <p:cNvGrpSpPr/>
        <p:nvPr/>
      </p:nvGrpSpPr>
      <p:grpSpPr>
        <a:xfrm>
          <a:off x="0" y="0"/>
          <a:ext cx="0" cy="0"/>
          <a:chOff x="0" y="0"/>
          <a:chExt cx="0" cy="0"/>
        </a:xfrm>
      </p:grpSpPr>
      <p:sp>
        <p:nvSpPr>
          <p:cNvPr id="163" name="Google Shape;16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64" name="Google Shape;164;p50"/>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2">
  <p:cSld name="TITLE_AND_BODY_12">
    <p:spTree>
      <p:nvGrpSpPr>
        <p:cNvPr id="165" name="Shape 165"/>
        <p:cNvGrpSpPr/>
        <p:nvPr/>
      </p:nvGrpSpPr>
      <p:grpSpPr>
        <a:xfrm>
          <a:off x="0" y="0"/>
          <a:ext cx="0" cy="0"/>
          <a:chOff x="0" y="0"/>
          <a:chExt cx="0" cy="0"/>
        </a:xfrm>
      </p:grpSpPr>
      <p:sp>
        <p:nvSpPr>
          <p:cNvPr id="166" name="Google Shape;16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67" name="Google Shape;167;p5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168" name="Shape 168"/>
        <p:cNvGrpSpPr/>
        <p:nvPr/>
      </p:nvGrpSpPr>
      <p:grpSpPr>
        <a:xfrm>
          <a:off x="0" y="0"/>
          <a:ext cx="0" cy="0"/>
          <a:chOff x="0" y="0"/>
          <a:chExt cx="0" cy="0"/>
        </a:xfrm>
      </p:grpSpPr>
      <p:sp>
        <p:nvSpPr>
          <p:cNvPr id="169" name="Google Shape;16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70" name="Google Shape;170;p52"/>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4">
  <p:cSld name="TITLE_AND_BODY_14">
    <p:spTree>
      <p:nvGrpSpPr>
        <p:cNvPr id="171" name="Shape 171"/>
        <p:cNvGrpSpPr/>
        <p:nvPr/>
      </p:nvGrpSpPr>
      <p:grpSpPr>
        <a:xfrm>
          <a:off x="0" y="0"/>
          <a:ext cx="0" cy="0"/>
          <a:chOff x="0" y="0"/>
          <a:chExt cx="0" cy="0"/>
        </a:xfrm>
      </p:grpSpPr>
      <p:sp>
        <p:nvSpPr>
          <p:cNvPr id="172" name="Google Shape;17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73" name="Google Shape;173;p5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74" name="Shape 174"/>
        <p:cNvGrpSpPr/>
        <p:nvPr/>
      </p:nvGrpSpPr>
      <p:grpSpPr>
        <a:xfrm>
          <a:off x="0" y="0"/>
          <a:ext cx="0" cy="0"/>
          <a:chOff x="0" y="0"/>
          <a:chExt cx="0" cy="0"/>
        </a:xfrm>
      </p:grpSpPr>
      <p:sp>
        <p:nvSpPr>
          <p:cNvPr id="175" name="Google Shape;175;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76" name="Google Shape;176;p54"/>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77" name="Google Shape;177;p54"/>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p:cSld name="TITLE_1">
    <p:spTree>
      <p:nvGrpSpPr>
        <p:cNvPr id="178" name="Shape 178"/>
        <p:cNvGrpSpPr/>
        <p:nvPr/>
      </p:nvGrpSpPr>
      <p:grpSpPr>
        <a:xfrm>
          <a:off x="0" y="0"/>
          <a:ext cx="0" cy="0"/>
          <a:chOff x="0" y="0"/>
          <a:chExt cx="0" cy="0"/>
        </a:xfrm>
      </p:grpSpPr>
      <p:pic>
        <p:nvPicPr>
          <p:cNvPr id="179" name="Google Shape;179;p55"/>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80" name="Google Shape;18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81" name="Google Shape;181;p55"/>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82" name="Google Shape;182;p55"/>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s-419" sz="3600" u="none" cap="none" strike="noStrike">
                <a:solidFill>
                  <a:schemeClr val="dk1"/>
                </a:solidFill>
                <a:latin typeface="Work Sans"/>
                <a:ea typeface="Work Sans"/>
                <a:cs typeface="Work Sans"/>
                <a:sym typeface="Work Sans"/>
              </a:rPr>
              <a:t>TÍTULO</a:t>
            </a:r>
            <a:r>
              <a:rPr b="1" i="0" lang="es-419"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83" name="Google Shape;183;p55"/>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s-419"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84" name="Google Shape;184;p55"/>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s-419"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1">
  <p:cSld name="TITLE_2">
    <p:spTree>
      <p:nvGrpSpPr>
        <p:cNvPr id="185" name="Shape 185"/>
        <p:cNvGrpSpPr/>
        <p:nvPr/>
      </p:nvGrpSpPr>
      <p:grpSpPr>
        <a:xfrm>
          <a:off x="0" y="0"/>
          <a:ext cx="0" cy="0"/>
          <a:chOff x="0" y="0"/>
          <a:chExt cx="0" cy="0"/>
        </a:xfrm>
      </p:grpSpPr>
      <p:pic>
        <p:nvPicPr>
          <p:cNvPr id="186" name="Google Shape;186;p56"/>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87" name="Google Shape;187;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88" name="Google Shape;188;p56"/>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89" name="Google Shape;189;p56"/>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s-419" sz="3600" u="none" cap="none" strike="noStrike">
                <a:solidFill>
                  <a:schemeClr val="dk1"/>
                </a:solidFill>
                <a:latin typeface="Work Sans"/>
                <a:ea typeface="Work Sans"/>
                <a:cs typeface="Work Sans"/>
                <a:sym typeface="Work Sans"/>
              </a:rPr>
              <a:t>TÍTULO</a:t>
            </a:r>
            <a:r>
              <a:rPr b="1" i="0" lang="es-419"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90" name="Google Shape;190;p56"/>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s-419"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91" name="Google Shape;191;p56"/>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s-419"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5">
  <p:cSld name="TITLE_AND_BODY_15">
    <p:spTree>
      <p:nvGrpSpPr>
        <p:cNvPr id="192" name="Shape 192"/>
        <p:cNvGrpSpPr/>
        <p:nvPr/>
      </p:nvGrpSpPr>
      <p:grpSpPr>
        <a:xfrm>
          <a:off x="0" y="0"/>
          <a:ext cx="0" cy="0"/>
          <a:chOff x="0" y="0"/>
          <a:chExt cx="0" cy="0"/>
        </a:xfrm>
      </p:grpSpPr>
      <p:sp>
        <p:nvSpPr>
          <p:cNvPr id="193" name="Google Shape;193;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94" name="Google Shape;194;p5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16">
    <p:spTree>
      <p:nvGrpSpPr>
        <p:cNvPr id="195" name="Shape 195"/>
        <p:cNvGrpSpPr/>
        <p:nvPr/>
      </p:nvGrpSpPr>
      <p:grpSpPr>
        <a:xfrm>
          <a:off x="0" y="0"/>
          <a:ext cx="0" cy="0"/>
          <a:chOff x="0" y="0"/>
          <a:chExt cx="0" cy="0"/>
        </a:xfrm>
      </p:grpSpPr>
      <p:sp>
        <p:nvSpPr>
          <p:cNvPr id="196" name="Google Shape;19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197" name="Google Shape;197;p5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98" name="Shape 198"/>
        <p:cNvGrpSpPr/>
        <p:nvPr/>
      </p:nvGrpSpPr>
      <p:grpSpPr>
        <a:xfrm>
          <a:off x="0" y="0"/>
          <a:ext cx="0" cy="0"/>
          <a:chOff x="0" y="0"/>
          <a:chExt cx="0" cy="0"/>
        </a:xfrm>
      </p:grpSpPr>
      <p:sp>
        <p:nvSpPr>
          <p:cNvPr id="199" name="Google Shape;19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200" name="Google Shape;200;p59"/>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201" name="Google Shape;201;p59"/>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7">
  <p:cSld name="TITLE_AND_BODY_17">
    <p:spTree>
      <p:nvGrpSpPr>
        <p:cNvPr id="202" name="Shape 202"/>
        <p:cNvGrpSpPr/>
        <p:nvPr/>
      </p:nvGrpSpPr>
      <p:grpSpPr>
        <a:xfrm>
          <a:off x="0" y="0"/>
          <a:ext cx="0" cy="0"/>
          <a:chOff x="0" y="0"/>
          <a:chExt cx="0" cy="0"/>
        </a:xfrm>
      </p:grpSpPr>
      <p:sp>
        <p:nvSpPr>
          <p:cNvPr id="203" name="Google Shape;20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204" name="Google Shape;204;p6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cSld name="TITLE_AND_BODY_18">
    <p:spTree>
      <p:nvGrpSpPr>
        <p:cNvPr id="205" name="Shape 205"/>
        <p:cNvGrpSpPr/>
        <p:nvPr/>
      </p:nvGrpSpPr>
      <p:grpSpPr>
        <a:xfrm>
          <a:off x="0" y="0"/>
          <a:ext cx="0" cy="0"/>
          <a:chOff x="0" y="0"/>
          <a:chExt cx="0" cy="0"/>
        </a:xfrm>
      </p:grpSpPr>
      <p:sp>
        <p:nvSpPr>
          <p:cNvPr id="206" name="Google Shape;20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207" name="Google Shape;207;p6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9">
  <p:cSld name="TITLE_AND_BODY_19">
    <p:spTree>
      <p:nvGrpSpPr>
        <p:cNvPr id="208" name="Shape 208"/>
        <p:cNvGrpSpPr/>
        <p:nvPr/>
      </p:nvGrpSpPr>
      <p:grpSpPr>
        <a:xfrm>
          <a:off x="0" y="0"/>
          <a:ext cx="0" cy="0"/>
          <a:chOff x="0" y="0"/>
          <a:chExt cx="0" cy="0"/>
        </a:xfrm>
      </p:grpSpPr>
      <p:sp>
        <p:nvSpPr>
          <p:cNvPr id="209" name="Google Shape;209;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210" name="Google Shape;210;p62"/>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0">
  <p:cSld name="TITLE_AND_BODY_20">
    <p:spTree>
      <p:nvGrpSpPr>
        <p:cNvPr id="211" name="Shape 211"/>
        <p:cNvGrpSpPr/>
        <p:nvPr/>
      </p:nvGrpSpPr>
      <p:grpSpPr>
        <a:xfrm>
          <a:off x="0" y="0"/>
          <a:ext cx="0" cy="0"/>
          <a:chOff x="0" y="0"/>
          <a:chExt cx="0" cy="0"/>
        </a:xfrm>
      </p:grpSpPr>
      <p:sp>
        <p:nvSpPr>
          <p:cNvPr id="212" name="Google Shape;21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213" name="Google Shape;213;p6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3">
    <p:spTree>
      <p:nvGrpSpPr>
        <p:cNvPr id="214" name="Shape 214"/>
        <p:cNvGrpSpPr/>
        <p:nvPr/>
      </p:nvGrpSpPr>
      <p:grpSpPr>
        <a:xfrm>
          <a:off x="0" y="0"/>
          <a:ext cx="0" cy="0"/>
          <a:chOff x="0" y="0"/>
          <a:chExt cx="0" cy="0"/>
        </a:xfrm>
      </p:grpSpPr>
      <p:sp>
        <p:nvSpPr>
          <p:cNvPr id="215" name="Google Shape;215;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216" name="Google Shape;216;p64"/>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217" name="Google Shape;217;p64"/>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3.xml"/><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5" Type="http://schemas.openxmlformats.org/officeDocument/2006/relationships/slideLayout" Target="../slideLayouts/slideLayout28.xml"/><Relationship Id="rId6" Type="http://schemas.openxmlformats.org/officeDocument/2006/relationships/slideLayout" Target="../slideLayouts/slideLayout29.xml"/><Relationship Id="rId29" Type="http://schemas.openxmlformats.org/officeDocument/2006/relationships/slideLayout" Target="../slideLayouts/slideLayout52.xml"/><Relationship Id="rId7" Type="http://schemas.openxmlformats.org/officeDocument/2006/relationships/slideLayout" Target="../slideLayouts/slideLayout30.xml"/><Relationship Id="rId8" Type="http://schemas.openxmlformats.org/officeDocument/2006/relationships/slideLayout" Target="../slideLayouts/slideLayout31.xml"/><Relationship Id="rId31" Type="http://schemas.openxmlformats.org/officeDocument/2006/relationships/slideLayout" Target="../slideLayouts/slideLayout54.xml"/><Relationship Id="rId30" Type="http://schemas.openxmlformats.org/officeDocument/2006/relationships/slideLayout" Target="../slideLayouts/slideLayout53.xml"/><Relationship Id="rId11" Type="http://schemas.openxmlformats.org/officeDocument/2006/relationships/slideLayout" Target="../slideLayouts/slideLayout34.xml"/><Relationship Id="rId33" Type="http://schemas.openxmlformats.org/officeDocument/2006/relationships/slideLayout" Target="../slideLayouts/slideLayout56.xml"/><Relationship Id="rId10" Type="http://schemas.openxmlformats.org/officeDocument/2006/relationships/slideLayout" Target="../slideLayouts/slideLayout33.xml"/><Relationship Id="rId32" Type="http://schemas.openxmlformats.org/officeDocument/2006/relationships/slideLayout" Target="../slideLayouts/slideLayout55.xml"/><Relationship Id="rId13" Type="http://schemas.openxmlformats.org/officeDocument/2006/relationships/slideLayout" Target="../slideLayouts/slideLayout36.xml"/><Relationship Id="rId35" Type="http://schemas.openxmlformats.org/officeDocument/2006/relationships/slideLayout" Target="../slideLayouts/slideLayout58.xml"/><Relationship Id="rId12" Type="http://schemas.openxmlformats.org/officeDocument/2006/relationships/slideLayout" Target="../slideLayouts/slideLayout35.xml"/><Relationship Id="rId34" Type="http://schemas.openxmlformats.org/officeDocument/2006/relationships/slideLayout" Target="../slideLayouts/slideLayout57.xml"/><Relationship Id="rId15" Type="http://schemas.openxmlformats.org/officeDocument/2006/relationships/slideLayout" Target="../slideLayouts/slideLayout38.xml"/><Relationship Id="rId37" Type="http://schemas.openxmlformats.org/officeDocument/2006/relationships/slideLayout" Target="../slideLayouts/slideLayout60.xml"/><Relationship Id="rId14" Type="http://schemas.openxmlformats.org/officeDocument/2006/relationships/slideLayout" Target="../slideLayouts/slideLayout37.xml"/><Relationship Id="rId36" Type="http://schemas.openxmlformats.org/officeDocument/2006/relationships/slideLayout" Target="../slideLayouts/slideLayout59.xml"/><Relationship Id="rId17" Type="http://schemas.openxmlformats.org/officeDocument/2006/relationships/slideLayout" Target="../slideLayouts/slideLayout40.xml"/><Relationship Id="rId39" Type="http://schemas.openxmlformats.org/officeDocument/2006/relationships/slideLayout" Target="../slideLayouts/slideLayout62.xml"/><Relationship Id="rId16" Type="http://schemas.openxmlformats.org/officeDocument/2006/relationships/slideLayout" Target="../slideLayouts/slideLayout39.xml"/><Relationship Id="rId38" Type="http://schemas.openxmlformats.org/officeDocument/2006/relationships/slideLayout" Target="../slideLayouts/slideLayout61.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8" name="Shape 78"/>
        <p:cNvGrpSpPr/>
        <p:nvPr/>
      </p:nvGrpSpPr>
      <p:grpSpPr>
        <a:xfrm>
          <a:off x="0" y="0"/>
          <a:ext cx="0" cy="0"/>
          <a:chOff x="0" y="0"/>
          <a:chExt cx="0" cy="0"/>
        </a:xfrm>
      </p:grpSpPr>
      <p:sp>
        <p:nvSpPr>
          <p:cNvPr id="79" name="Google Shape;79;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0" name="Google Shape;80;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1" name="Google Shape;8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7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9.jp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9.jp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9.jpg"/><Relationship Id="rId4" Type="http://schemas.openxmlformats.org/officeDocument/2006/relationships/image" Target="../media/image43.png"/><Relationship Id="rId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7.jp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jp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7.jp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7.jp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jp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7.jp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7.jpg"/><Relationship Id="rId4" Type="http://schemas.openxmlformats.org/officeDocument/2006/relationships/image" Target="../media/image57.png"/><Relationship Id="rId5"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7.jpg"/><Relationship Id="rId4" Type="http://schemas.openxmlformats.org/officeDocument/2006/relationships/image" Target="../media/image54.png"/><Relationship Id="rId5"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7.jp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7.jp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7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7.jp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7.jp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7.jp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7.jp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7.jp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7.jpg"/><Relationship Id="rId4" Type="http://schemas.openxmlformats.org/officeDocument/2006/relationships/image" Target="../media/image56.png"/><Relationship Id="rId5"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7.jpg"/><Relationship Id="rId4" Type="http://schemas.openxmlformats.org/officeDocument/2006/relationships/image" Target="../media/image50.png"/><Relationship Id="rId5"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jpg"/><Relationship Id="rId4" Type="http://schemas.openxmlformats.org/officeDocument/2006/relationships/image" Target="../media/image61.png"/><Relationship Id="rId5"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7.jp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7.jp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9.jp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7.jpg"/><Relationship Id="rId4" Type="http://schemas.openxmlformats.org/officeDocument/2006/relationships/image" Target="../media/image73.png"/><Relationship Id="rId5"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7.jp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8.jp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8.jp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8.jp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9.jp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pic>
        <p:nvPicPr>
          <p:cNvPr id="222" name="Google Shape;222;p65"/>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223" name="Google Shape;223;p65"/>
          <p:cNvSpPr txBox="1"/>
          <p:nvPr/>
        </p:nvSpPr>
        <p:spPr>
          <a:xfrm>
            <a:off x="4269300" y="1479700"/>
            <a:ext cx="4816200" cy="6465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0" rtl="0" algn="l">
              <a:lnSpc>
                <a:spcPct val="100000"/>
              </a:lnSpc>
              <a:spcBef>
                <a:spcPts val="0"/>
              </a:spcBef>
              <a:spcAft>
                <a:spcPts val="0"/>
              </a:spcAft>
              <a:buNone/>
            </a:pPr>
            <a:r>
              <a:rPr b="1" lang="es-419" sz="3600">
                <a:solidFill>
                  <a:srgbClr val="FAFAFA"/>
                </a:solidFill>
                <a:latin typeface="Anybody"/>
                <a:ea typeface="Anybody"/>
                <a:cs typeface="Anybody"/>
                <a:sym typeface="Anybody"/>
              </a:rPr>
              <a:t>SUBCONSULTAS, </a:t>
            </a:r>
            <a:endParaRPr b="1" sz="3600">
              <a:solidFill>
                <a:srgbClr val="FAFAFA"/>
              </a:solidFill>
              <a:latin typeface="Anybody"/>
              <a:ea typeface="Anybody"/>
              <a:cs typeface="Anybody"/>
              <a:sym typeface="Anybody"/>
            </a:endParaRPr>
          </a:p>
        </p:txBody>
      </p:sp>
      <p:sp>
        <p:nvSpPr>
          <p:cNvPr id="224" name="Google Shape;224;p65"/>
          <p:cNvSpPr txBox="1"/>
          <p:nvPr/>
        </p:nvSpPr>
        <p:spPr>
          <a:xfrm>
            <a:off x="4376576" y="1974225"/>
            <a:ext cx="4192500" cy="8619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0" rtl="0" algn="l">
              <a:lnSpc>
                <a:spcPct val="100000"/>
              </a:lnSpc>
              <a:spcBef>
                <a:spcPts val="0"/>
              </a:spcBef>
              <a:spcAft>
                <a:spcPts val="0"/>
              </a:spcAft>
              <a:buNone/>
            </a:pPr>
            <a:r>
              <a:rPr lang="es-419" sz="5000">
                <a:solidFill>
                  <a:srgbClr val="FFFF01"/>
                </a:solidFill>
                <a:latin typeface="Anybody Black"/>
                <a:ea typeface="Anybody Black"/>
                <a:cs typeface="Anybody Black"/>
                <a:sym typeface="Anybody Black"/>
              </a:rPr>
              <a:t>VISTAS Y</a:t>
            </a:r>
            <a:endParaRPr sz="5000">
              <a:solidFill>
                <a:srgbClr val="FFFF01"/>
              </a:solidFill>
              <a:latin typeface="Anybody Black"/>
              <a:ea typeface="Anybody Black"/>
              <a:cs typeface="Anybody Black"/>
              <a:sym typeface="Anybody Black"/>
            </a:endParaRPr>
          </a:p>
        </p:txBody>
      </p:sp>
      <p:sp>
        <p:nvSpPr>
          <p:cNvPr id="225" name="Google Shape;225;p65"/>
          <p:cNvSpPr txBox="1"/>
          <p:nvPr/>
        </p:nvSpPr>
        <p:spPr>
          <a:xfrm rot="-303605">
            <a:off x="2240879" y="4303994"/>
            <a:ext cx="2999992" cy="415641"/>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500">
                <a:solidFill>
                  <a:srgbClr val="FFFFFF"/>
                </a:solidFill>
                <a:latin typeface="Inter"/>
                <a:ea typeface="Inter"/>
                <a:cs typeface="Inter"/>
                <a:sym typeface="Inter"/>
              </a:rPr>
              <a:t>DATA SCIENCE</a:t>
            </a:r>
            <a:endParaRPr sz="1100">
              <a:solidFill>
                <a:schemeClr val="dk1"/>
              </a:solidFill>
            </a:endParaRPr>
          </a:p>
        </p:txBody>
      </p:sp>
      <p:sp>
        <p:nvSpPr>
          <p:cNvPr id="226" name="Google Shape;226;p65"/>
          <p:cNvSpPr txBox="1"/>
          <p:nvPr/>
        </p:nvSpPr>
        <p:spPr>
          <a:xfrm>
            <a:off x="4421700" y="2660100"/>
            <a:ext cx="4610400" cy="12006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0" rtl="0" algn="l">
              <a:lnSpc>
                <a:spcPct val="100000"/>
              </a:lnSpc>
              <a:spcBef>
                <a:spcPts val="0"/>
              </a:spcBef>
              <a:spcAft>
                <a:spcPts val="0"/>
              </a:spcAft>
              <a:buNone/>
            </a:pPr>
            <a:r>
              <a:rPr b="1" lang="es-419" sz="3600">
                <a:solidFill>
                  <a:srgbClr val="FAFAFA"/>
                </a:solidFill>
                <a:latin typeface="Anybody"/>
                <a:ea typeface="Anybody"/>
                <a:cs typeface="Anybody"/>
                <a:sym typeface="Anybody"/>
              </a:rPr>
              <a:t>FUNCIONES VENTANA</a:t>
            </a:r>
            <a:endParaRPr b="1" sz="3600">
              <a:solidFill>
                <a:srgbClr val="FAFAFA"/>
              </a:solidFill>
              <a:latin typeface="Anybody"/>
              <a:ea typeface="Anybody"/>
              <a:cs typeface="Anybody"/>
              <a:sym typeface="Anybod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74"/>
          <p:cNvSpPr txBox="1"/>
          <p:nvPr/>
        </p:nvSpPr>
        <p:spPr>
          <a:xfrm flipH="1" rot="-60343">
            <a:off x="1668599" y="1772925"/>
            <a:ext cx="5794193" cy="891137"/>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s-419" sz="5400">
                <a:solidFill>
                  <a:srgbClr val="222222"/>
                </a:solidFill>
                <a:latin typeface="Anybody"/>
                <a:ea typeface="Anybody"/>
                <a:cs typeface="Anybody"/>
                <a:sym typeface="Anybody"/>
              </a:rPr>
              <a:t>Vistas</a:t>
            </a:r>
            <a:endParaRPr sz="5400">
              <a:solidFill>
                <a:srgbClr val="222222"/>
              </a:solidFill>
              <a:latin typeface="Anybody Black"/>
              <a:ea typeface="Anybody Black"/>
              <a:cs typeface="Anybody Black"/>
              <a:sym typeface="Anybody Black"/>
            </a:endParaRPr>
          </a:p>
        </p:txBody>
      </p:sp>
      <p:pic>
        <p:nvPicPr>
          <p:cNvPr id="307" name="Google Shape;307;p74"/>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75"/>
          <p:cNvSpPr txBox="1"/>
          <p:nvPr/>
        </p:nvSpPr>
        <p:spPr>
          <a:xfrm>
            <a:off x="1162250" y="942875"/>
            <a:ext cx="58362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419" sz="3600">
                <a:latin typeface="Anybody ExtraBold"/>
                <a:ea typeface="Anybody ExtraBold"/>
                <a:cs typeface="Anybody ExtraBold"/>
                <a:sym typeface="Anybody ExtraBold"/>
              </a:rPr>
              <a:t>¿Qué son?</a:t>
            </a:r>
            <a:endParaRPr i="0" sz="3600" u="none" cap="none" strike="noStrike">
              <a:solidFill>
                <a:srgbClr val="000000"/>
              </a:solidFill>
              <a:latin typeface="Anybody ExtraBold"/>
              <a:ea typeface="Anybody ExtraBold"/>
              <a:cs typeface="Anybody ExtraBold"/>
              <a:sym typeface="Anybody ExtraBold"/>
            </a:endParaRPr>
          </a:p>
        </p:txBody>
      </p:sp>
      <p:cxnSp>
        <p:nvCxnSpPr>
          <p:cNvPr id="313" name="Google Shape;313;p75"/>
          <p:cNvCxnSpPr/>
          <p:nvPr/>
        </p:nvCxnSpPr>
        <p:spPr>
          <a:xfrm>
            <a:off x="4542150" y="1806225"/>
            <a:ext cx="0" cy="2808600"/>
          </a:xfrm>
          <a:prstGeom prst="straightConnector1">
            <a:avLst/>
          </a:prstGeom>
          <a:noFill/>
          <a:ln cap="flat" cmpd="sng" w="9525">
            <a:solidFill>
              <a:schemeClr val="dk2"/>
            </a:solidFill>
            <a:prstDash val="solid"/>
            <a:round/>
            <a:headEnd len="med" w="med" type="none"/>
            <a:tailEnd len="med" w="med" type="none"/>
          </a:ln>
        </p:spPr>
      </p:cxnSp>
      <p:sp>
        <p:nvSpPr>
          <p:cNvPr id="314" name="Google Shape;314;p75"/>
          <p:cNvSpPr txBox="1"/>
          <p:nvPr/>
        </p:nvSpPr>
        <p:spPr>
          <a:xfrm>
            <a:off x="1229350" y="2056750"/>
            <a:ext cx="28764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700">
                <a:solidFill>
                  <a:schemeClr val="dk1"/>
                </a:solidFill>
                <a:latin typeface="Inter"/>
                <a:ea typeface="Inter"/>
                <a:cs typeface="Inter"/>
                <a:sym typeface="Inter"/>
              </a:rPr>
              <a:t>Es un mecanismo que permite </a:t>
            </a:r>
            <a:r>
              <a:rPr b="1" lang="es-419" sz="1700">
                <a:solidFill>
                  <a:schemeClr val="dk1"/>
                </a:solidFill>
                <a:latin typeface="Inter"/>
                <a:ea typeface="Inter"/>
                <a:cs typeface="Inter"/>
                <a:sym typeface="Inter"/>
              </a:rPr>
              <a:t>almacenar de forma permanente</a:t>
            </a:r>
            <a:r>
              <a:rPr lang="es-419" sz="1700">
                <a:solidFill>
                  <a:schemeClr val="dk1"/>
                </a:solidFill>
                <a:latin typeface="Inter"/>
                <a:ea typeface="Inter"/>
                <a:cs typeface="Inter"/>
                <a:sym typeface="Inter"/>
              </a:rPr>
              <a:t> una consulta en SQL. A su vez esta consulta almacenada en la vista se puede acceder como si fuera una tabla, </a:t>
            </a:r>
            <a:r>
              <a:rPr lang="es-419" sz="1700">
                <a:solidFill>
                  <a:schemeClr val="dk1"/>
                </a:solidFill>
                <a:latin typeface="Inter"/>
                <a:ea typeface="Inter"/>
                <a:cs typeface="Inter"/>
                <a:sym typeface="Inter"/>
              </a:rPr>
              <a:t>denominándose</a:t>
            </a:r>
            <a:r>
              <a:rPr lang="es-419" sz="1700">
                <a:solidFill>
                  <a:schemeClr val="dk1"/>
                </a:solidFill>
                <a:latin typeface="Inter"/>
                <a:ea typeface="Inter"/>
                <a:cs typeface="Inter"/>
                <a:sym typeface="Inter"/>
              </a:rPr>
              <a:t> a la vista como una tabla virtual.</a:t>
            </a:r>
            <a:endParaRPr sz="1700">
              <a:latin typeface="Inter"/>
              <a:ea typeface="Inter"/>
              <a:cs typeface="Inter"/>
              <a:sym typeface="Inter"/>
            </a:endParaRPr>
          </a:p>
        </p:txBody>
      </p:sp>
      <p:sp>
        <p:nvSpPr>
          <p:cNvPr id="315" name="Google Shape;315;p75"/>
          <p:cNvSpPr txBox="1"/>
          <p:nvPr/>
        </p:nvSpPr>
        <p:spPr>
          <a:xfrm>
            <a:off x="5302200" y="2338250"/>
            <a:ext cx="2876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700">
                <a:solidFill>
                  <a:schemeClr val="dk1"/>
                </a:solidFill>
                <a:latin typeface="Inter"/>
                <a:ea typeface="Inter"/>
                <a:cs typeface="Inter"/>
                <a:sym typeface="Inter"/>
              </a:rPr>
              <a:t>Cabe destacar, que lo que se almacena es la consulta, no los datos de sus resultados.</a:t>
            </a:r>
            <a:endParaRPr b="1" sz="1700">
              <a:solidFill>
                <a:schemeClr val="dk1"/>
              </a:solidFill>
              <a:latin typeface="Inter"/>
              <a:ea typeface="Inter"/>
              <a:cs typeface="Inter"/>
              <a:sym typeface="Inter"/>
            </a:endParaRPr>
          </a:p>
        </p:txBody>
      </p:sp>
      <p:pic>
        <p:nvPicPr>
          <p:cNvPr id="316" name="Google Shape;316;p75"/>
          <p:cNvPicPr preferRelativeResize="0"/>
          <p:nvPr/>
        </p:nvPicPr>
        <p:blipFill>
          <a:blip r:embed="rId4">
            <a:alphaModFix/>
          </a:blip>
          <a:stretch>
            <a:fillRect/>
          </a:stretch>
        </p:blipFill>
        <p:spPr>
          <a:xfrm>
            <a:off x="3883475" y="1222625"/>
            <a:ext cx="304876" cy="304876"/>
          </a:xfrm>
          <a:prstGeom prst="rect">
            <a:avLst/>
          </a:prstGeom>
          <a:noFill/>
          <a:ln>
            <a:noFill/>
          </a:ln>
        </p:spPr>
      </p:pic>
      <p:pic>
        <p:nvPicPr>
          <p:cNvPr id="317" name="Google Shape;317;p75"/>
          <p:cNvPicPr preferRelativeResize="0"/>
          <p:nvPr/>
        </p:nvPicPr>
        <p:blipFill>
          <a:blip r:embed="rId4">
            <a:alphaModFix/>
          </a:blip>
          <a:stretch>
            <a:fillRect/>
          </a:stretch>
        </p:blipFill>
        <p:spPr>
          <a:xfrm>
            <a:off x="924475" y="1222625"/>
            <a:ext cx="304876" cy="304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cxnSp>
        <p:nvCxnSpPr>
          <p:cNvPr id="322" name="Google Shape;322;p76"/>
          <p:cNvCxnSpPr/>
          <p:nvPr/>
        </p:nvCxnSpPr>
        <p:spPr>
          <a:xfrm>
            <a:off x="4542150" y="1806225"/>
            <a:ext cx="0" cy="2808600"/>
          </a:xfrm>
          <a:prstGeom prst="straightConnector1">
            <a:avLst/>
          </a:prstGeom>
          <a:noFill/>
          <a:ln cap="flat" cmpd="sng" w="9525">
            <a:solidFill>
              <a:schemeClr val="dk2"/>
            </a:solidFill>
            <a:prstDash val="solid"/>
            <a:round/>
            <a:headEnd len="med" w="med" type="none"/>
            <a:tailEnd len="med" w="med" type="none"/>
          </a:ln>
        </p:spPr>
      </p:cxnSp>
      <p:sp>
        <p:nvSpPr>
          <p:cNvPr id="323" name="Google Shape;323;p76"/>
          <p:cNvSpPr txBox="1"/>
          <p:nvPr/>
        </p:nvSpPr>
        <p:spPr>
          <a:xfrm>
            <a:off x="1229350" y="1607975"/>
            <a:ext cx="28764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700">
                <a:solidFill>
                  <a:schemeClr val="dk1"/>
                </a:solidFill>
                <a:latin typeface="Inter"/>
                <a:ea typeface="Inter"/>
                <a:cs typeface="Inter"/>
                <a:sym typeface="Inter"/>
              </a:rPr>
              <a:t>Las vistas se componen de </a:t>
            </a:r>
            <a:r>
              <a:rPr b="1" lang="es-419" sz="1700">
                <a:solidFill>
                  <a:schemeClr val="dk1"/>
                </a:solidFill>
                <a:latin typeface="Inter"/>
                <a:ea typeface="Inter"/>
                <a:cs typeface="Inter"/>
                <a:sym typeface="Inter"/>
              </a:rPr>
              <a:t>campos</a:t>
            </a:r>
            <a:r>
              <a:rPr lang="es-419" sz="1700">
                <a:solidFill>
                  <a:schemeClr val="dk1"/>
                </a:solidFill>
                <a:latin typeface="Inter"/>
                <a:ea typeface="Inter"/>
                <a:cs typeface="Inter"/>
                <a:sym typeface="Inter"/>
              </a:rPr>
              <a:t> y </a:t>
            </a:r>
            <a:r>
              <a:rPr b="1" lang="es-419" sz="1700">
                <a:solidFill>
                  <a:schemeClr val="dk1"/>
                </a:solidFill>
                <a:latin typeface="Inter"/>
                <a:ea typeface="Inter"/>
                <a:cs typeface="Inter"/>
                <a:sym typeface="Inter"/>
              </a:rPr>
              <a:t>filas</a:t>
            </a:r>
            <a:r>
              <a:rPr lang="es-419" sz="1700">
                <a:solidFill>
                  <a:schemeClr val="dk1"/>
                </a:solidFill>
                <a:latin typeface="Inter"/>
                <a:ea typeface="Inter"/>
                <a:cs typeface="Inter"/>
                <a:sym typeface="Inter"/>
              </a:rPr>
              <a:t> provenientes del resultado de la consulta, las cuales pueden venir de varias tablas</a:t>
            </a:r>
            <a:endParaRPr sz="1700">
              <a:latin typeface="Inter"/>
              <a:ea typeface="Inter"/>
              <a:cs typeface="Inter"/>
              <a:sym typeface="Inter"/>
            </a:endParaRPr>
          </a:p>
        </p:txBody>
      </p:sp>
      <p:sp>
        <p:nvSpPr>
          <p:cNvPr id="324" name="Google Shape;324;p76"/>
          <p:cNvSpPr txBox="1"/>
          <p:nvPr/>
        </p:nvSpPr>
        <p:spPr>
          <a:xfrm>
            <a:off x="5192350" y="1171050"/>
            <a:ext cx="2876400" cy="2801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419" sz="1700">
                <a:solidFill>
                  <a:schemeClr val="dk1"/>
                </a:solidFill>
                <a:latin typeface="Inter"/>
                <a:ea typeface="Inter"/>
                <a:cs typeface="Inter"/>
                <a:sym typeface="Inter"/>
              </a:rPr>
              <a:t>Al igual que con los otros objetos que forman parte de la base de datos se crean mediante la sentencia </a:t>
            </a:r>
            <a:r>
              <a:rPr b="1" lang="es-419" sz="1700">
                <a:solidFill>
                  <a:schemeClr val="dk1"/>
                </a:solidFill>
                <a:latin typeface="Inter"/>
                <a:ea typeface="Inter"/>
                <a:cs typeface="Inter"/>
                <a:sym typeface="Inter"/>
              </a:rPr>
              <a:t>CREATE</a:t>
            </a:r>
            <a:r>
              <a:rPr lang="es-419" sz="1700">
                <a:solidFill>
                  <a:schemeClr val="dk1"/>
                </a:solidFill>
                <a:latin typeface="Inter"/>
                <a:ea typeface="Inter"/>
                <a:cs typeface="Inter"/>
                <a:sym typeface="Inter"/>
              </a:rPr>
              <a:t> y se eliminan mediante </a:t>
            </a:r>
            <a:r>
              <a:rPr b="1" lang="es-419" sz="1700">
                <a:solidFill>
                  <a:schemeClr val="dk1"/>
                </a:solidFill>
                <a:latin typeface="Inter"/>
                <a:ea typeface="Inter"/>
                <a:cs typeface="Inter"/>
                <a:sym typeface="Inter"/>
              </a:rPr>
              <a:t>DROP</a:t>
            </a:r>
            <a:r>
              <a:rPr lang="es-419" sz="1700">
                <a:solidFill>
                  <a:schemeClr val="dk1"/>
                </a:solidFill>
                <a:latin typeface="Inter"/>
                <a:ea typeface="Inter"/>
                <a:cs typeface="Inter"/>
                <a:sym typeface="Inter"/>
              </a:rPr>
              <a:t>. No se les aplica </a:t>
            </a:r>
            <a:r>
              <a:rPr b="1" lang="es-419" sz="1700">
                <a:solidFill>
                  <a:schemeClr val="dk1"/>
                </a:solidFill>
                <a:latin typeface="Inter"/>
                <a:ea typeface="Inter"/>
                <a:cs typeface="Inter"/>
                <a:sym typeface="Inter"/>
              </a:rPr>
              <a:t>INSERT</a:t>
            </a:r>
            <a:r>
              <a:rPr lang="es-419" sz="1700">
                <a:solidFill>
                  <a:schemeClr val="dk1"/>
                </a:solidFill>
                <a:latin typeface="Inter"/>
                <a:ea typeface="Inter"/>
                <a:cs typeface="Inter"/>
                <a:sym typeface="Inter"/>
              </a:rPr>
              <a:t> o </a:t>
            </a:r>
            <a:r>
              <a:rPr b="1" lang="es-419" sz="1700">
                <a:solidFill>
                  <a:schemeClr val="dk1"/>
                </a:solidFill>
                <a:latin typeface="Inter"/>
                <a:ea typeface="Inter"/>
                <a:cs typeface="Inter"/>
                <a:sym typeface="Inter"/>
              </a:rPr>
              <a:t>UPDATE</a:t>
            </a:r>
            <a:r>
              <a:rPr lang="es-419" sz="1700">
                <a:solidFill>
                  <a:schemeClr val="dk1"/>
                </a:solidFill>
                <a:latin typeface="Inter"/>
                <a:ea typeface="Inter"/>
                <a:cs typeface="Inter"/>
                <a:sym typeface="Inter"/>
              </a:rPr>
              <a:t>, dado que se trata de la consulta, no los datos.</a:t>
            </a:r>
            <a:endParaRPr sz="1700">
              <a:solidFill>
                <a:schemeClr val="dk1"/>
              </a:solidFill>
              <a:latin typeface="Inter"/>
              <a:ea typeface="Inter"/>
              <a:cs typeface="Inter"/>
              <a:sym typeface="Inter"/>
            </a:endParaRPr>
          </a:p>
        </p:txBody>
      </p:sp>
      <p:pic>
        <p:nvPicPr>
          <p:cNvPr id="325" name="Google Shape;325;p76"/>
          <p:cNvPicPr preferRelativeResize="0"/>
          <p:nvPr/>
        </p:nvPicPr>
        <p:blipFill>
          <a:blip r:embed="rId4">
            <a:alphaModFix/>
          </a:blip>
          <a:stretch>
            <a:fillRect/>
          </a:stretch>
        </p:blipFill>
        <p:spPr>
          <a:xfrm>
            <a:off x="537550" y="3688975"/>
            <a:ext cx="1254250" cy="1254250"/>
          </a:xfrm>
          <a:prstGeom prst="rect">
            <a:avLst/>
          </a:prstGeom>
          <a:noFill/>
          <a:ln>
            <a:noFill/>
          </a:ln>
        </p:spPr>
      </p:pic>
      <p:pic>
        <p:nvPicPr>
          <p:cNvPr id="326" name="Google Shape;326;p76"/>
          <p:cNvPicPr preferRelativeResize="0"/>
          <p:nvPr/>
        </p:nvPicPr>
        <p:blipFill>
          <a:blip r:embed="rId5">
            <a:alphaModFix/>
          </a:blip>
          <a:stretch>
            <a:fillRect/>
          </a:stretch>
        </p:blipFill>
        <p:spPr>
          <a:xfrm>
            <a:off x="7930825" y="927525"/>
            <a:ext cx="469524" cy="469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pic>
        <p:nvPicPr>
          <p:cNvPr id="331" name="Google Shape;331;p77"/>
          <p:cNvPicPr preferRelativeResize="0"/>
          <p:nvPr/>
        </p:nvPicPr>
        <p:blipFill rotWithShape="1">
          <a:blip r:embed="rId4">
            <a:alphaModFix/>
          </a:blip>
          <a:srcRect b="2296" l="0" r="2343" t="0"/>
          <a:stretch/>
        </p:blipFill>
        <p:spPr>
          <a:xfrm>
            <a:off x="2013725" y="525400"/>
            <a:ext cx="5353699" cy="428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78"/>
          <p:cNvSpPr txBox="1"/>
          <p:nvPr/>
        </p:nvSpPr>
        <p:spPr>
          <a:xfrm>
            <a:off x="1001150" y="645225"/>
            <a:ext cx="64860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419" sz="3600">
                <a:solidFill>
                  <a:srgbClr val="FFFF01"/>
                </a:solidFill>
                <a:latin typeface="Anybody ExtraBold"/>
                <a:ea typeface="Anybody ExtraBold"/>
                <a:cs typeface="Anybody ExtraBold"/>
                <a:sym typeface="Anybody ExtraBold"/>
              </a:rPr>
              <a:t>Vistas</a:t>
            </a:r>
            <a:endParaRPr i="0" sz="3600" u="none" cap="none" strike="noStrike">
              <a:solidFill>
                <a:srgbClr val="FFFF01"/>
              </a:solidFill>
              <a:latin typeface="Anybody ExtraBold"/>
              <a:ea typeface="Anybody ExtraBold"/>
              <a:cs typeface="Anybody ExtraBold"/>
              <a:sym typeface="Anybody ExtraBold"/>
            </a:endParaRPr>
          </a:p>
        </p:txBody>
      </p:sp>
      <p:sp>
        <p:nvSpPr>
          <p:cNvPr id="337" name="Google Shape;337;p78"/>
          <p:cNvSpPr txBox="1"/>
          <p:nvPr/>
        </p:nvSpPr>
        <p:spPr>
          <a:xfrm>
            <a:off x="1122975" y="1465050"/>
            <a:ext cx="7257900" cy="160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s-419" sz="2000">
                <a:solidFill>
                  <a:schemeClr val="lt1"/>
                </a:solidFill>
                <a:latin typeface="Inter Light"/>
                <a:ea typeface="Inter Light"/>
                <a:cs typeface="Inter Light"/>
                <a:sym typeface="Inter Light"/>
              </a:rPr>
              <a:t>Al crear una vista, esta queda alojada en la base de datos correspondiente y se pueden ver en la interfaz del gestor de base de datos.</a:t>
            </a:r>
            <a:endParaRPr i="0" sz="2000" u="none" cap="none" strike="noStrike">
              <a:solidFill>
                <a:schemeClr val="lt1"/>
              </a:solidFill>
              <a:latin typeface="Inter Light"/>
              <a:ea typeface="Inter Light"/>
              <a:cs typeface="Inter Light"/>
              <a:sym typeface="Inter Light"/>
            </a:endParaRPr>
          </a:p>
        </p:txBody>
      </p:sp>
      <p:pic>
        <p:nvPicPr>
          <p:cNvPr id="338" name="Google Shape;338;p78"/>
          <p:cNvPicPr preferRelativeResize="0"/>
          <p:nvPr/>
        </p:nvPicPr>
        <p:blipFill>
          <a:blip r:embed="rId4">
            <a:alphaModFix/>
          </a:blip>
          <a:stretch>
            <a:fillRect/>
          </a:stretch>
        </p:blipFill>
        <p:spPr>
          <a:xfrm>
            <a:off x="2836575" y="3121775"/>
            <a:ext cx="3677100" cy="1239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79"/>
          <p:cNvSpPr txBox="1"/>
          <p:nvPr/>
        </p:nvSpPr>
        <p:spPr>
          <a:xfrm>
            <a:off x="248800" y="23084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FFFFFF"/>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p:txBody>
      </p:sp>
      <p:sp>
        <p:nvSpPr>
          <p:cNvPr id="344" name="Google Shape;344;p79"/>
          <p:cNvSpPr txBox="1"/>
          <p:nvPr/>
        </p:nvSpPr>
        <p:spPr>
          <a:xfrm>
            <a:off x="1363975" y="582000"/>
            <a:ext cx="61026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i="0" sz="3600" u="none" cap="none" strike="noStrike">
              <a:solidFill>
                <a:srgbClr val="FFFF01"/>
              </a:solidFill>
              <a:latin typeface="Anybody ExtraBold"/>
              <a:ea typeface="Anybody ExtraBold"/>
              <a:cs typeface="Anybody ExtraBold"/>
              <a:sym typeface="Anybody ExtraBold"/>
            </a:endParaRPr>
          </a:p>
        </p:txBody>
      </p:sp>
      <p:sp>
        <p:nvSpPr>
          <p:cNvPr id="345" name="Google Shape;345;p79"/>
          <p:cNvSpPr txBox="1"/>
          <p:nvPr/>
        </p:nvSpPr>
        <p:spPr>
          <a:xfrm>
            <a:off x="1260000" y="1504750"/>
            <a:ext cx="72579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419" sz="2000">
                <a:solidFill>
                  <a:schemeClr val="lt1"/>
                </a:solidFill>
                <a:latin typeface="Inter Light"/>
                <a:ea typeface="Inter Light"/>
                <a:cs typeface="Inter Light"/>
                <a:sym typeface="Inter Light"/>
              </a:rPr>
              <a:t>Una vista actúa como </a:t>
            </a:r>
            <a:r>
              <a:rPr b="1" lang="es-419" sz="2000">
                <a:solidFill>
                  <a:schemeClr val="dk1"/>
                </a:solidFill>
                <a:highlight>
                  <a:srgbClr val="FEFE1E"/>
                </a:highlight>
                <a:latin typeface="Inter"/>
                <a:ea typeface="Inter"/>
                <a:cs typeface="Inter"/>
                <a:sym typeface="Inter"/>
              </a:rPr>
              <a:t>filtr</a:t>
            </a:r>
            <a:r>
              <a:rPr b="1" lang="es-419" sz="2000">
                <a:solidFill>
                  <a:schemeClr val="dk1"/>
                </a:solidFill>
                <a:highlight>
                  <a:srgbClr val="FEFE1E"/>
                </a:highlight>
                <a:latin typeface="Inter"/>
                <a:ea typeface="Inter"/>
                <a:cs typeface="Inter"/>
                <a:sym typeface="Inter"/>
              </a:rPr>
              <a:t>o </a:t>
            </a:r>
            <a:r>
              <a:rPr lang="es-419" sz="2000">
                <a:solidFill>
                  <a:schemeClr val="lt1"/>
                </a:solidFill>
                <a:latin typeface="Inter Light"/>
                <a:ea typeface="Inter Light"/>
                <a:cs typeface="Inter Light"/>
                <a:sym typeface="Inter Light"/>
              </a:rPr>
              <a:t>de las tablas subyacentes a las que se hace referencia en ella.</a:t>
            </a:r>
            <a:endParaRPr sz="2000">
              <a:solidFill>
                <a:schemeClr val="lt1"/>
              </a:solidFill>
              <a:latin typeface="Inter Light"/>
              <a:ea typeface="Inter Light"/>
              <a:cs typeface="Inter Light"/>
              <a:sym typeface="Inter Light"/>
            </a:endParaRPr>
          </a:p>
          <a:p>
            <a:pPr indent="0" lvl="0" marL="0" rtl="0" algn="l">
              <a:lnSpc>
                <a:spcPct val="115000"/>
              </a:lnSpc>
              <a:spcBef>
                <a:spcPts val="1200"/>
              </a:spcBef>
              <a:spcAft>
                <a:spcPts val="0"/>
              </a:spcAft>
              <a:buClr>
                <a:schemeClr val="dk1"/>
              </a:buClr>
              <a:buSzPts val="1100"/>
              <a:buFont typeface="Arial"/>
              <a:buNone/>
            </a:pPr>
            <a:r>
              <a:rPr lang="es-419" sz="2000">
                <a:solidFill>
                  <a:schemeClr val="lt1"/>
                </a:solidFill>
                <a:latin typeface="Inter Light"/>
                <a:ea typeface="Inter Light"/>
                <a:cs typeface="Inter Light"/>
                <a:sym typeface="Inter Light"/>
              </a:rPr>
              <a:t>La consulta que define la vista puede provenir de una o de varias tablas, o bien de otras vistas de la</a:t>
            </a:r>
            <a:r>
              <a:rPr b="1" lang="es-419" sz="2000">
                <a:solidFill>
                  <a:srgbClr val="222222"/>
                </a:solidFill>
                <a:highlight>
                  <a:srgbClr val="FEFE1E"/>
                </a:highlight>
                <a:latin typeface="Inter"/>
                <a:ea typeface="Inter"/>
                <a:cs typeface="Inter"/>
                <a:sym typeface="Inter"/>
              </a:rPr>
              <a:t> base de datos </a:t>
            </a:r>
            <a:r>
              <a:rPr lang="es-419" sz="2000">
                <a:solidFill>
                  <a:schemeClr val="lt1"/>
                </a:solidFill>
                <a:latin typeface="Inter Light"/>
                <a:ea typeface="Inter Light"/>
                <a:cs typeface="Inter Light"/>
                <a:sym typeface="Inter Light"/>
              </a:rPr>
              <a:t>actual u otras bases de datos.</a:t>
            </a:r>
            <a:endParaRPr sz="2000">
              <a:solidFill>
                <a:schemeClr val="lt1"/>
              </a:solidFill>
              <a:latin typeface="Inter Light"/>
              <a:ea typeface="Inter Light"/>
              <a:cs typeface="Inter Light"/>
              <a:sym typeface="Inter Light"/>
            </a:endParaRPr>
          </a:p>
          <a:p>
            <a:pPr indent="0" lvl="0" marL="0" marR="0" rtl="0" algn="l">
              <a:lnSpc>
                <a:spcPct val="115000"/>
              </a:lnSpc>
              <a:spcBef>
                <a:spcPts val="1200"/>
              </a:spcBef>
              <a:spcAft>
                <a:spcPts val="0"/>
              </a:spcAft>
              <a:buClr>
                <a:srgbClr val="000000"/>
              </a:buClr>
              <a:buSzPts val="2000"/>
              <a:buFont typeface="Arial"/>
              <a:buNone/>
            </a:pPr>
            <a:r>
              <a:t/>
            </a:r>
            <a:endParaRPr sz="2000">
              <a:solidFill>
                <a:schemeClr val="lt1"/>
              </a:solidFill>
              <a:latin typeface="Inter Light"/>
              <a:ea typeface="Inter Light"/>
              <a:cs typeface="Inter Light"/>
              <a:sym typeface="Inter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80"/>
          <p:cNvSpPr txBox="1"/>
          <p:nvPr/>
        </p:nvSpPr>
        <p:spPr>
          <a:xfrm>
            <a:off x="248800" y="23084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FFFFFF"/>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p:txBody>
      </p:sp>
      <p:sp>
        <p:nvSpPr>
          <p:cNvPr id="351" name="Google Shape;351;p80"/>
          <p:cNvSpPr txBox="1"/>
          <p:nvPr/>
        </p:nvSpPr>
        <p:spPr>
          <a:xfrm>
            <a:off x="1007050" y="1178000"/>
            <a:ext cx="72579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lang="es-419" sz="2000">
                <a:solidFill>
                  <a:schemeClr val="lt1"/>
                </a:solidFill>
                <a:latin typeface="Inter"/>
                <a:ea typeface="Inter"/>
                <a:cs typeface="Inter"/>
                <a:sym typeface="Inter"/>
              </a:rPr>
              <a:t>Asimismo</a:t>
            </a:r>
            <a:r>
              <a:rPr lang="es-419" sz="2000">
                <a:solidFill>
                  <a:schemeClr val="lt1"/>
                </a:solidFill>
                <a:latin typeface="Inter Light"/>
                <a:ea typeface="Inter Light"/>
                <a:cs typeface="Inter Light"/>
                <a:sym typeface="Inter Light"/>
              </a:rPr>
              <a:t>, es posible utilizar las consultas distribuidas para definir vistas que utilicen datos de orígenes heterogéneos. Esto puede resultar de utilidad, por ejemplo, si desea </a:t>
            </a:r>
            <a:r>
              <a:rPr b="1" lang="es-419" sz="2000">
                <a:solidFill>
                  <a:schemeClr val="dk1"/>
                </a:solidFill>
                <a:highlight>
                  <a:srgbClr val="FEFE1E"/>
                </a:highlight>
                <a:latin typeface="Inter"/>
                <a:ea typeface="Inter"/>
                <a:cs typeface="Inter"/>
                <a:sym typeface="Inter"/>
              </a:rPr>
              <a:t>combinar datos</a:t>
            </a:r>
            <a:r>
              <a:rPr lang="es-419" sz="2000">
                <a:solidFill>
                  <a:schemeClr val="lt1"/>
                </a:solidFill>
                <a:latin typeface="Inter Light"/>
                <a:ea typeface="Inter Light"/>
                <a:cs typeface="Inter Light"/>
                <a:sym typeface="Inter Light"/>
              </a:rPr>
              <a:t> de estructura similar que proceden de distintos servidores, cada uno de los cuales almacena los datos para una región distinta de la organización.</a:t>
            </a:r>
            <a:endParaRPr sz="2000">
              <a:solidFill>
                <a:schemeClr val="lt1"/>
              </a:solidFill>
              <a:latin typeface="Inter Light"/>
              <a:ea typeface="Inter Light"/>
              <a:cs typeface="Inter Light"/>
              <a:sym typeface="Inter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81"/>
          <p:cNvSpPr txBox="1"/>
          <p:nvPr/>
        </p:nvSpPr>
        <p:spPr>
          <a:xfrm>
            <a:off x="1162250" y="942875"/>
            <a:ext cx="58362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419" sz="3600">
                <a:latin typeface="Anybody ExtraBold"/>
                <a:ea typeface="Anybody ExtraBold"/>
                <a:cs typeface="Anybody ExtraBold"/>
                <a:sym typeface="Anybody ExtraBold"/>
              </a:rPr>
              <a:t>Ventajas</a:t>
            </a:r>
            <a:endParaRPr i="0" sz="3600" u="none" cap="none" strike="noStrike">
              <a:solidFill>
                <a:srgbClr val="000000"/>
              </a:solidFill>
              <a:latin typeface="Anybody ExtraBold"/>
              <a:ea typeface="Anybody ExtraBold"/>
              <a:cs typeface="Anybody ExtraBold"/>
              <a:sym typeface="Anybody ExtraBold"/>
            </a:endParaRPr>
          </a:p>
        </p:txBody>
      </p:sp>
      <p:cxnSp>
        <p:nvCxnSpPr>
          <p:cNvPr id="357" name="Google Shape;357;p81"/>
          <p:cNvCxnSpPr/>
          <p:nvPr/>
        </p:nvCxnSpPr>
        <p:spPr>
          <a:xfrm>
            <a:off x="4542150" y="1806225"/>
            <a:ext cx="0" cy="2808600"/>
          </a:xfrm>
          <a:prstGeom prst="straightConnector1">
            <a:avLst/>
          </a:prstGeom>
          <a:noFill/>
          <a:ln cap="flat" cmpd="sng" w="9525">
            <a:solidFill>
              <a:schemeClr val="dk2"/>
            </a:solidFill>
            <a:prstDash val="solid"/>
            <a:round/>
            <a:headEnd len="med" w="med" type="none"/>
            <a:tailEnd len="med" w="med" type="none"/>
          </a:ln>
        </p:spPr>
      </p:cxnSp>
      <p:sp>
        <p:nvSpPr>
          <p:cNvPr id="358" name="Google Shape;358;p81"/>
          <p:cNvSpPr txBox="1"/>
          <p:nvPr/>
        </p:nvSpPr>
        <p:spPr>
          <a:xfrm>
            <a:off x="1229350" y="2056750"/>
            <a:ext cx="2876400" cy="1950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s-419" sz="1700">
                <a:solidFill>
                  <a:schemeClr val="dk1"/>
                </a:solidFill>
                <a:latin typeface="Inter"/>
                <a:ea typeface="Inter"/>
                <a:cs typeface="Inter"/>
                <a:sym typeface="Inter"/>
              </a:rPr>
              <a:t>Permite</a:t>
            </a:r>
            <a:r>
              <a:rPr lang="es-419" sz="1700">
                <a:solidFill>
                  <a:schemeClr val="dk1"/>
                </a:solidFill>
                <a:latin typeface="Inter"/>
                <a:ea typeface="Inter"/>
                <a:cs typeface="Inter"/>
                <a:sym typeface="Inter"/>
              </a:rPr>
              <a:t> centrar, simplificar y personalizar la forma de mostrar la información a cada usuario.</a:t>
            </a:r>
            <a:endParaRPr sz="1700">
              <a:solidFill>
                <a:schemeClr val="dk1"/>
              </a:solidFill>
              <a:latin typeface="Inter"/>
              <a:ea typeface="Inter"/>
              <a:cs typeface="Inter"/>
              <a:sym typeface="Inter"/>
            </a:endParaRPr>
          </a:p>
        </p:txBody>
      </p:sp>
      <p:sp>
        <p:nvSpPr>
          <p:cNvPr id="359" name="Google Shape;359;p81"/>
          <p:cNvSpPr txBox="1"/>
          <p:nvPr/>
        </p:nvSpPr>
        <p:spPr>
          <a:xfrm>
            <a:off x="5028175" y="1224075"/>
            <a:ext cx="3351000" cy="3154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s-419" sz="1700">
                <a:solidFill>
                  <a:schemeClr val="dk1"/>
                </a:solidFill>
                <a:latin typeface="Inter"/>
                <a:ea typeface="Inter"/>
                <a:cs typeface="Inter"/>
                <a:sym typeface="Inter"/>
              </a:rPr>
              <a:t>Se usa como mecanismo de seguridad, el cual permite a los usuarios obtener acceso a la información proveniente de la vista sin acceder a otras opciones.</a:t>
            </a:r>
            <a:endParaRPr sz="17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b="1" lang="es-419" sz="1700">
                <a:solidFill>
                  <a:schemeClr val="dk1"/>
                </a:solidFill>
                <a:latin typeface="Inter"/>
                <a:ea typeface="Inter"/>
                <a:cs typeface="Inter"/>
                <a:sym typeface="Inter"/>
              </a:rPr>
              <a:t>Proporciona</a:t>
            </a:r>
            <a:r>
              <a:rPr lang="es-419" sz="1700">
                <a:solidFill>
                  <a:schemeClr val="dk1"/>
                </a:solidFill>
                <a:latin typeface="Inter"/>
                <a:ea typeface="Inter"/>
                <a:cs typeface="Inter"/>
                <a:sym typeface="Inter"/>
              </a:rPr>
              <a:t> una sintaxis simple para acceder a los resultados de la vista</a:t>
            </a:r>
            <a:endParaRPr sz="1700">
              <a:solidFill>
                <a:schemeClr val="dk1"/>
              </a:solidFill>
              <a:latin typeface="Inter"/>
              <a:ea typeface="Inter"/>
              <a:cs typeface="Inter"/>
              <a:sym typeface="Inter"/>
            </a:endParaRPr>
          </a:p>
        </p:txBody>
      </p:sp>
      <p:pic>
        <p:nvPicPr>
          <p:cNvPr id="360" name="Google Shape;360;p81"/>
          <p:cNvPicPr preferRelativeResize="0"/>
          <p:nvPr/>
        </p:nvPicPr>
        <p:blipFill>
          <a:blip r:embed="rId4">
            <a:alphaModFix/>
          </a:blip>
          <a:stretch>
            <a:fillRect/>
          </a:stretch>
        </p:blipFill>
        <p:spPr>
          <a:xfrm>
            <a:off x="99700" y="3376050"/>
            <a:ext cx="1631957" cy="1767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82"/>
          <p:cNvSpPr txBox="1"/>
          <p:nvPr/>
        </p:nvSpPr>
        <p:spPr>
          <a:xfrm>
            <a:off x="248800" y="23084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FFFFFF"/>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p:txBody>
      </p:sp>
      <p:sp>
        <p:nvSpPr>
          <p:cNvPr id="366" name="Google Shape;366;p82"/>
          <p:cNvSpPr txBox="1"/>
          <p:nvPr/>
        </p:nvSpPr>
        <p:spPr>
          <a:xfrm>
            <a:off x="1890950" y="1130075"/>
            <a:ext cx="61026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419" sz="3600">
                <a:solidFill>
                  <a:srgbClr val="FFFF01"/>
                </a:solidFill>
                <a:latin typeface="Anybody ExtraBold"/>
                <a:ea typeface="Anybody ExtraBold"/>
                <a:cs typeface="Anybody ExtraBold"/>
                <a:sym typeface="Anybody ExtraBold"/>
              </a:rPr>
              <a:t>Función ventana</a:t>
            </a:r>
            <a:endParaRPr i="0" sz="3600" u="none" cap="none" strike="noStrike">
              <a:solidFill>
                <a:srgbClr val="FFFF01"/>
              </a:solidFill>
              <a:latin typeface="Anybody ExtraBold"/>
              <a:ea typeface="Anybody ExtraBold"/>
              <a:cs typeface="Anybody ExtraBold"/>
              <a:sym typeface="Anybody ExtraBold"/>
            </a:endParaRPr>
          </a:p>
        </p:txBody>
      </p:sp>
      <p:sp>
        <p:nvSpPr>
          <p:cNvPr id="367" name="Google Shape;367;p82"/>
          <p:cNvSpPr txBox="1"/>
          <p:nvPr/>
        </p:nvSpPr>
        <p:spPr>
          <a:xfrm>
            <a:off x="1260000" y="1504750"/>
            <a:ext cx="72579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s-419" sz="1800">
                <a:solidFill>
                  <a:schemeClr val="lt1"/>
                </a:solidFill>
                <a:latin typeface="Inter"/>
                <a:ea typeface="Inter"/>
                <a:cs typeface="Inter"/>
                <a:sym typeface="Inter"/>
              </a:rPr>
              <a:t>Puede entenderse como un conjunto de registros y una función que se ejecuta sobre los mismos y cumple determinadas condiciones. Para cada registro se debe ejecutar una función en esta ventana.</a:t>
            </a:r>
            <a:endParaRPr sz="18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2000"/>
              <a:buFont typeface="Arial"/>
              <a:buNone/>
            </a:pPr>
            <a:r>
              <a:rPr b="1" lang="es-419" sz="1800">
                <a:solidFill>
                  <a:schemeClr val="lt1"/>
                </a:solidFill>
                <a:latin typeface="Inter"/>
                <a:ea typeface="Inter"/>
                <a:cs typeface="Inter"/>
                <a:sym typeface="Inter"/>
              </a:rPr>
              <a:t>Las funciones ventana evita los JOIN de una tabla consigo misma:</a:t>
            </a:r>
            <a:endParaRPr sz="1800">
              <a:solidFill>
                <a:schemeClr val="lt1"/>
              </a:solidFill>
              <a:latin typeface="Inter Light"/>
              <a:ea typeface="Inter Light"/>
              <a:cs typeface="Inter Light"/>
              <a:sym typeface="Inter Light"/>
            </a:endParaRPr>
          </a:p>
        </p:txBody>
      </p:sp>
      <p:grpSp>
        <p:nvGrpSpPr>
          <p:cNvPr id="368" name="Google Shape;368;p82"/>
          <p:cNvGrpSpPr/>
          <p:nvPr/>
        </p:nvGrpSpPr>
        <p:grpSpPr>
          <a:xfrm>
            <a:off x="1187072" y="1276447"/>
            <a:ext cx="703881" cy="696375"/>
            <a:chOff x="581525" y="3254850"/>
            <a:chExt cx="297750" cy="294575"/>
          </a:xfrm>
        </p:grpSpPr>
        <p:sp>
          <p:nvSpPr>
            <p:cNvPr id="369" name="Google Shape;369;p8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 name="Google Shape;370;p8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 name="Google Shape;371;p8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pic>
        <p:nvPicPr>
          <p:cNvPr id="376" name="Google Shape;376;p83"/>
          <p:cNvPicPr preferRelativeResize="0"/>
          <p:nvPr/>
        </p:nvPicPr>
        <p:blipFill rotWithShape="1">
          <a:blip r:embed="rId4">
            <a:alphaModFix/>
          </a:blip>
          <a:srcRect b="0" l="0" r="0" t="2181"/>
          <a:stretch/>
        </p:blipFill>
        <p:spPr>
          <a:xfrm>
            <a:off x="152400" y="555412"/>
            <a:ext cx="8839200" cy="403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66"/>
          <p:cNvSpPr txBox="1"/>
          <p:nvPr/>
        </p:nvSpPr>
        <p:spPr>
          <a:xfrm>
            <a:off x="1634449" y="751675"/>
            <a:ext cx="48060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419" sz="2800">
                <a:solidFill>
                  <a:srgbClr val="222222"/>
                </a:solidFill>
                <a:latin typeface="Anybody Black"/>
                <a:ea typeface="Anybody Black"/>
                <a:cs typeface="Anybody Black"/>
                <a:sym typeface="Anybody Black"/>
              </a:rPr>
              <a:t>Objetivos de la clase</a:t>
            </a:r>
            <a:endParaRPr i="0" sz="2800" u="none" cap="none" strike="noStrike">
              <a:solidFill>
                <a:srgbClr val="222222"/>
              </a:solidFill>
              <a:latin typeface="Anybody Black"/>
              <a:ea typeface="Anybody Black"/>
              <a:cs typeface="Anybody Black"/>
              <a:sym typeface="Anybody Black"/>
            </a:endParaRPr>
          </a:p>
        </p:txBody>
      </p:sp>
      <p:sp>
        <p:nvSpPr>
          <p:cNvPr id="232" name="Google Shape;232;p66"/>
          <p:cNvSpPr txBox="1"/>
          <p:nvPr/>
        </p:nvSpPr>
        <p:spPr>
          <a:xfrm>
            <a:off x="1124025" y="1786975"/>
            <a:ext cx="6751200" cy="2775900"/>
          </a:xfrm>
          <a:prstGeom prst="rect">
            <a:avLst/>
          </a:prstGeom>
          <a:noFill/>
          <a:ln>
            <a:noFill/>
          </a:ln>
        </p:spPr>
        <p:txBody>
          <a:bodyPr anchorCtr="0" anchor="ctr" bIns="91425" lIns="91425" spcFirstLastPara="1" rIns="91425" wrap="square" tIns="91425">
            <a:noAutofit/>
          </a:bodyPr>
          <a:lstStyle/>
          <a:p>
            <a:pPr indent="-336550" lvl="0" marL="457200" marR="0" rtl="0" algn="l">
              <a:lnSpc>
                <a:spcPct val="115000"/>
              </a:lnSpc>
              <a:spcBef>
                <a:spcPts val="0"/>
              </a:spcBef>
              <a:spcAft>
                <a:spcPts val="0"/>
              </a:spcAft>
              <a:buClr>
                <a:schemeClr val="dk1"/>
              </a:buClr>
              <a:buSzPts val="1700"/>
              <a:buFont typeface="Inter"/>
              <a:buChar char="✔"/>
            </a:pPr>
            <a:r>
              <a:rPr b="1" lang="es-419" sz="1700">
                <a:solidFill>
                  <a:schemeClr val="dk1"/>
                </a:solidFill>
                <a:latin typeface="Inter"/>
                <a:ea typeface="Inter"/>
                <a:cs typeface="Inter"/>
                <a:sym typeface="Inter"/>
              </a:rPr>
              <a:t>Diferenciar</a:t>
            </a:r>
            <a:r>
              <a:rPr lang="es-419" sz="1700">
                <a:solidFill>
                  <a:schemeClr val="dk1"/>
                </a:solidFill>
                <a:latin typeface="Inter"/>
                <a:ea typeface="Inter"/>
                <a:cs typeface="Inter"/>
                <a:sym typeface="Inter"/>
              </a:rPr>
              <a:t> el concepto de Subconsultas y Vistas</a:t>
            </a:r>
            <a:endParaRPr sz="1700">
              <a:solidFill>
                <a:schemeClr val="dk1"/>
              </a:solidFill>
              <a:latin typeface="Inter"/>
              <a:ea typeface="Inter"/>
              <a:cs typeface="Inter"/>
              <a:sym typeface="Inter"/>
            </a:endParaRPr>
          </a:p>
          <a:p>
            <a:pPr indent="-336550" lvl="0" marL="457200" marR="0" rtl="0" algn="l">
              <a:lnSpc>
                <a:spcPct val="115000"/>
              </a:lnSpc>
              <a:spcBef>
                <a:spcPts val="0"/>
              </a:spcBef>
              <a:spcAft>
                <a:spcPts val="0"/>
              </a:spcAft>
              <a:buClr>
                <a:schemeClr val="dk1"/>
              </a:buClr>
              <a:buSzPts val="1700"/>
              <a:buFont typeface="Inter"/>
              <a:buChar char="✔"/>
            </a:pPr>
            <a:r>
              <a:rPr b="1" lang="es-419" sz="1700">
                <a:solidFill>
                  <a:schemeClr val="dk1"/>
                </a:solidFill>
                <a:latin typeface="Inter"/>
                <a:ea typeface="Inter"/>
                <a:cs typeface="Inter"/>
                <a:sym typeface="Inter"/>
              </a:rPr>
              <a:t>Comprender</a:t>
            </a:r>
            <a:r>
              <a:rPr lang="es-419" sz="1700">
                <a:solidFill>
                  <a:schemeClr val="dk1"/>
                </a:solidFill>
                <a:latin typeface="Inter"/>
                <a:ea typeface="Inter"/>
                <a:cs typeface="Inter"/>
                <a:sym typeface="Inter"/>
              </a:rPr>
              <a:t> en qué casos son útiles las Funciones Ventana</a:t>
            </a:r>
            <a:endParaRPr sz="17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i="0" sz="17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0" i="0" sz="1800" u="none" cap="none" strike="noStrike">
              <a:solidFill>
                <a:schemeClr val="dk1"/>
              </a:solidFill>
              <a:highlight>
                <a:schemeClr val="lt1"/>
              </a:highlight>
              <a:latin typeface="Work Sans Medium"/>
              <a:ea typeface="Work Sans Medium"/>
              <a:cs typeface="Work Sans Medium"/>
              <a:sym typeface="Work Sans Medium"/>
            </a:endParaRPr>
          </a:p>
        </p:txBody>
      </p:sp>
      <p:sp>
        <p:nvSpPr>
          <p:cNvPr id="233" name="Google Shape;233;p66"/>
          <p:cNvSpPr/>
          <p:nvPr/>
        </p:nvSpPr>
        <p:spPr>
          <a:xfrm>
            <a:off x="730725" y="779613"/>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34" name="Google Shape;234;p66"/>
          <p:cNvGrpSpPr/>
          <p:nvPr/>
        </p:nvGrpSpPr>
        <p:grpSpPr>
          <a:xfrm>
            <a:off x="811831" y="818966"/>
            <a:ext cx="558382" cy="548511"/>
            <a:chOff x="-64781025" y="3361050"/>
            <a:chExt cx="317425" cy="315200"/>
          </a:xfrm>
        </p:grpSpPr>
        <p:sp>
          <p:nvSpPr>
            <p:cNvPr id="235" name="Google Shape;235;p6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 name="Google Shape;236;p6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 name="Google Shape;237;p6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 name="Google Shape;238;p6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84"/>
          <p:cNvSpPr txBox="1"/>
          <p:nvPr/>
        </p:nvSpPr>
        <p:spPr>
          <a:xfrm>
            <a:off x="811575" y="428625"/>
            <a:ext cx="8115600" cy="95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419" sz="3600">
                <a:solidFill>
                  <a:srgbClr val="FFFF01"/>
                </a:solidFill>
                <a:latin typeface="Anybody ExtraBold"/>
                <a:ea typeface="Anybody ExtraBold"/>
                <a:cs typeface="Anybody ExtraBold"/>
                <a:sym typeface="Anybody ExtraBold"/>
              </a:rPr>
              <a:t>¿Cómo podría una función ventana ayudar en este caso?</a:t>
            </a:r>
            <a:endParaRPr i="0" sz="3600" u="none" cap="none" strike="noStrike">
              <a:solidFill>
                <a:srgbClr val="FFFF01"/>
              </a:solidFill>
              <a:latin typeface="Anybody ExtraBold"/>
              <a:ea typeface="Anybody ExtraBold"/>
              <a:cs typeface="Anybody ExtraBold"/>
              <a:sym typeface="Anybody ExtraBold"/>
            </a:endParaRPr>
          </a:p>
        </p:txBody>
      </p:sp>
      <p:pic>
        <p:nvPicPr>
          <p:cNvPr id="382" name="Google Shape;382;p84"/>
          <p:cNvPicPr preferRelativeResize="0"/>
          <p:nvPr/>
        </p:nvPicPr>
        <p:blipFill>
          <a:blip r:embed="rId4">
            <a:alphaModFix/>
          </a:blip>
          <a:stretch>
            <a:fillRect/>
          </a:stretch>
        </p:blipFill>
        <p:spPr>
          <a:xfrm>
            <a:off x="152400" y="1923500"/>
            <a:ext cx="8839202" cy="16588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pic>
        <p:nvPicPr>
          <p:cNvPr id="387" name="Google Shape;387;p85"/>
          <p:cNvPicPr preferRelativeResize="0"/>
          <p:nvPr/>
        </p:nvPicPr>
        <p:blipFill>
          <a:blip r:embed="rId4">
            <a:alphaModFix/>
          </a:blip>
          <a:stretch>
            <a:fillRect/>
          </a:stretch>
        </p:blipFill>
        <p:spPr>
          <a:xfrm>
            <a:off x="2241600" y="292249"/>
            <a:ext cx="5102025" cy="4650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86"/>
          <p:cNvSpPr txBox="1"/>
          <p:nvPr/>
        </p:nvSpPr>
        <p:spPr>
          <a:xfrm>
            <a:off x="822125" y="474300"/>
            <a:ext cx="7452000" cy="90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419" sz="3200">
                <a:solidFill>
                  <a:srgbClr val="FEFE1E"/>
                </a:solidFill>
                <a:latin typeface="Anybody"/>
                <a:ea typeface="Anybody"/>
                <a:cs typeface="Anybody"/>
                <a:sym typeface="Anybody"/>
              </a:rPr>
              <a:t>La función ventana se puede descomponer en las siguientes partes:</a:t>
            </a:r>
            <a:endParaRPr i="0" sz="3200" u="none" cap="none" strike="noStrike">
              <a:solidFill>
                <a:srgbClr val="FEFE1E"/>
              </a:solidFill>
              <a:latin typeface="Anybody ExtraBold"/>
              <a:ea typeface="Anybody ExtraBold"/>
              <a:cs typeface="Anybody ExtraBold"/>
              <a:sym typeface="Anybody ExtraBold"/>
            </a:endParaRPr>
          </a:p>
        </p:txBody>
      </p:sp>
      <p:sp>
        <p:nvSpPr>
          <p:cNvPr id="393" name="Google Shape;393;p86"/>
          <p:cNvSpPr txBox="1"/>
          <p:nvPr/>
        </p:nvSpPr>
        <p:spPr>
          <a:xfrm>
            <a:off x="753650" y="1931700"/>
            <a:ext cx="72621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E6EDF3"/>
              </a:buClr>
              <a:buSzPts val="1200"/>
              <a:buFont typeface="Inter"/>
              <a:buChar char="●"/>
            </a:pPr>
            <a:r>
              <a:rPr b="1" lang="es-419" sz="1200">
                <a:solidFill>
                  <a:srgbClr val="E6EDF3"/>
                </a:solidFill>
                <a:latin typeface="Inter"/>
                <a:ea typeface="Inter"/>
                <a:cs typeface="Inter"/>
                <a:sym typeface="Inter"/>
              </a:rPr>
              <a:t>OVER</a:t>
            </a:r>
            <a:r>
              <a:rPr lang="es-419" sz="1200">
                <a:solidFill>
                  <a:srgbClr val="E6EDF3"/>
                </a:solidFill>
                <a:latin typeface="Inter"/>
                <a:ea typeface="Inter"/>
                <a:cs typeface="Inter"/>
                <a:sym typeface="Inter"/>
              </a:rPr>
              <a:t>: Define una ventana o conjunto de filas que debe utilizar una función ventana, incluyendo cualquier orden. No está restringido por sí mismo, e incluye todas las filas. Se pueden usar múltiples cláusulas OVER en una sola consulta, cada una con su propio particionamiento y ordenación si es necesario.</a:t>
            </a:r>
            <a:endParaRPr sz="1200">
              <a:solidFill>
                <a:srgbClr val="E6EDF3"/>
              </a:solidFill>
              <a:latin typeface="Inter"/>
              <a:ea typeface="Inter"/>
              <a:cs typeface="Inter"/>
              <a:sym typeface="Inter"/>
            </a:endParaRPr>
          </a:p>
        </p:txBody>
      </p:sp>
      <p:sp>
        <p:nvSpPr>
          <p:cNvPr id="394" name="Google Shape;394;p86"/>
          <p:cNvSpPr txBox="1"/>
          <p:nvPr/>
        </p:nvSpPr>
        <p:spPr>
          <a:xfrm>
            <a:off x="753650" y="2907000"/>
            <a:ext cx="71250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300"/>
              </a:spcBef>
              <a:spcAft>
                <a:spcPts val="0"/>
              </a:spcAft>
              <a:buClr>
                <a:srgbClr val="E6EDF3"/>
              </a:buClr>
              <a:buSzPts val="1200"/>
              <a:buFont typeface="Inter"/>
              <a:buChar char="●"/>
            </a:pPr>
            <a:r>
              <a:rPr b="1" lang="es-419" sz="1200">
                <a:solidFill>
                  <a:srgbClr val="E6EDF3"/>
                </a:solidFill>
                <a:latin typeface="Inter"/>
                <a:ea typeface="Inter"/>
                <a:cs typeface="Inter"/>
                <a:sym typeface="Inter"/>
              </a:rPr>
              <a:t>Cláusula de partición (PARTITION BY)</a:t>
            </a:r>
            <a:r>
              <a:rPr lang="es-419" sz="1200">
                <a:solidFill>
                  <a:srgbClr val="E6EDF3"/>
                </a:solidFill>
                <a:latin typeface="Inter"/>
                <a:ea typeface="Inter"/>
                <a:cs typeface="Inter"/>
                <a:sym typeface="Inter"/>
              </a:rPr>
              <a:t>: Las ventanas se agrupan según esos campos y las funciones de ventana se ejecutan en diferentes grupos.</a:t>
            </a:r>
            <a:endParaRPr sz="1200">
              <a:solidFill>
                <a:srgbClr val="E6EDF3"/>
              </a:solidFill>
              <a:latin typeface="Inter"/>
              <a:ea typeface="Inter"/>
              <a:cs typeface="Inter"/>
              <a:sym typeface="Inter"/>
            </a:endParaRPr>
          </a:p>
        </p:txBody>
      </p:sp>
      <p:sp>
        <p:nvSpPr>
          <p:cNvPr id="395" name="Google Shape;395;p86"/>
          <p:cNvSpPr txBox="1"/>
          <p:nvPr/>
        </p:nvSpPr>
        <p:spPr>
          <a:xfrm>
            <a:off x="822125" y="3488700"/>
            <a:ext cx="68193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300"/>
              </a:spcBef>
              <a:spcAft>
                <a:spcPts val="0"/>
              </a:spcAft>
              <a:buClr>
                <a:srgbClr val="E6EDF3"/>
              </a:buClr>
              <a:buSzPts val="1200"/>
              <a:buFont typeface="Inter"/>
              <a:buChar char="●"/>
            </a:pPr>
            <a:r>
              <a:rPr b="1" lang="es-419" sz="1200">
                <a:solidFill>
                  <a:srgbClr val="E6EDF3"/>
                </a:solidFill>
                <a:latin typeface="Inter"/>
                <a:ea typeface="Inter"/>
                <a:cs typeface="Inter"/>
                <a:sym typeface="Inter"/>
              </a:rPr>
              <a:t>Orden por cláusula (ORDER BY): </a:t>
            </a:r>
            <a:r>
              <a:rPr lang="es-419" sz="1200">
                <a:solidFill>
                  <a:srgbClr val="E6EDF3"/>
                </a:solidFill>
                <a:latin typeface="Inter"/>
                <a:ea typeface="Inter"/>
                <a:cs typeface="Inter"/>
                <a:sym typeface="Inter"/>
              </a:rPr>
              <a:t>Según los campos a ordenar, la función de ventana </a:t>
            </a:r>
            <a:r>
              <a:rPr lang="es-419" sz="1200">
                <a:solidFill>
                  <a:srgbClr val="E6EDF3"/>
                </a:solidFill>
                <a:latin typeface="Inter"/>
                <a:ea typeface="Inter"/>
                <a:cs typeface="Inter"/>
                <a:sym typeface="Inter"/>
              </a:rPr>
              <a:t>enumerará</a:t>
            </a:r>
            <a:r>
              <a:rPr lang="es-419" sz="1200">
                <a:solidFill>
                  <a:srgbClr val="E6EDF3"/>
                </a:solidFill>
                <a:latin typeface="Inter"/>
                <a:ea typeface="Inter"/>
                <a:cs typeface="Inter"/>
                <a:sym typeface="Inter"/>
              </a:rPr>
              <a:t> los registros según el orden de clasificación. Se puede utilizar junto con la cláusula de partición o solo.</a:t>
            </a:r>
            <a:endParaRPr sz="1200">
              <a:solidFill>
                <a:srgbClr val="E6EDF3"/>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87"/>
          <p:cNvSpPr txBox="1"/>
          <p:nvPr/>
        </p:nvSpPr>
        <p:spPr>
          <a:xfrm>
            <a:off x="846000" y="769575"/>
            <a:ext cx="7452000" cy="90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419" sz="3200">
                <a:solidFill>
                  <a:srgbClr val="FEFE1E"/>
                </a:solidFill>
                <a:latin typeface="Anybody"/>
                <a:ea typeface="Anybody"/>
                <a:cs typeface="Anybody"/>
                <a:sym typeface="Anybody"/>
              </a:rPr>
              <a:t>La función ventana se puede descomponer en las siguientes partes:</a:t>
            </a:r>
            <a:endParaRPr i="0" sz="3200" u="none" cap="none" strike="noStrike">
              <a:solidFill>
                <a:srgbClr val="FEFE1E"/>
              </a:solidFill>
              <a:latin typeface="Anybody ExtraBold"/>
              <a:ea typeface="Anybody ExtraBold"/>
              <a:cs typeface="Anybody ExtraBold"/>
              <a:sym typeface="Anybody ExtraBold"/>
            </a:endParaRPr>
          </a:p>
        </p:txBody>
      </p:sp>
      <p:sp>
        <p:nvSpPr>
          <p:cNvPr id="401" name="Google Shape;401;p87"/>
          <p:cNvSpPr txBox="1"/>
          <p:nvPr/>
        </p:nvSpPr>
        <p:spPr>
          <a:xfrm>
            <a:off x="753650" y="2280900"/>
            <a:ext cx="72621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E6EDF3"/>
              </a:buClr>
              <a:buSzPts val="1200"/>
              <a:buFont typeface="Inter"/>
              <a:buChar char="●"/>
            </a:pPr>
            <a:r>
              <a:rPr b="1" lang="es-419" sz="1200">
                <a:solidFill>
                  <a:srgbClr val="E6EDF3"/>
                </a:solidFill>
                <a:latin typeface="Inter"/>
                <a:ea typeface="Inter"/>
                <a:cs typeface="Inter"/>
                <a:sym typeface="Inter"/>
              </a:rPr>
              <a:t>Cláusula de marco: </a:t>
            </a:r>
            <a:r>
              <a:rPr lang="es-419" sz="1200">
                <a:solidFill>
                  <a:srgbClr val="E6EDF3"/>
                </a:solidFill>
                <a:latin typeface="Inter"/>
                <a:ea typeface="Inter"/>
                <a:cs typeface="Inter"/>
                <a:sym typeface="Inter"/>
              </a:rPr>
              <a:t>El marco es un subconjunto de la partición actual. La cláusula se usa para definir las reglas del subconjunto y generalmente se usa como una ventana deslizante.</a:t>
            </a:r>
            <a:endParaRPr sz="1200">
              <a:solidFill>
                <a:srgbClr val="E6EDF3"/>
              </a:solidFill>
              <a:latin typeface="Inter"/>
              <a:ea typeface="Inter"/>
              <a:cs typeface="Inter"/>
              <a:sym typeface="Inter"/>
            </a:endParaRPr>
          </a:p>
        </p:txBody>
      </p:sp>
      <p:sp>
        <p:nvSpPr>
          <p:cNvPr id="402" name="Google Shape;402;p87"/>
          <p:cNvSpPr txBox="1"/>
          <p:nvPr/>
        </p:nvSpPr>
        <p:spPr>
          <a:xfrm>
            <a:off x="1258550" y="2952750"/>
            <a:ext cx="7125000" cy="1257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E6EDF3"/>
              </a:buClr>
              <a:buSzPts val="1200"/>
              <a:buFont typeface="Inter"/>
              <a:buChar char="❏"/>
            </a:pPr>
            <a:r>
              <a:rPr b="1" lang="es-419" sz="1200">
                <a:solidFill>
                  <a:srgbClr val="E6EDF3"/>
                </a:solidFill>
                <a:latin typeface="Inter"/>
                <a:ea typeface="Inter"/>
                <a:cs typeface="Inter"/>
                <a:sym typeface="Inter"/>
              </a:rPr>
              <a:t>UNBOUNDED</a:t>
            </a:r>
            <a:r>
              <a:rPr lang="es-419" sz="1200">
                <a:solidFill>
                  <a:srgbClr val="E6EDF3"/>
                </a:solidFill>
                <a:latin typeface="Inter"/>
                <a:ea typeface="Inter"/>
                <a:cs typeface="Inter"/>
                <a:sym typeface="Inter"/>
              </a:rPr>
              <a:t> significa ir todo el camino al límite en la dirección especificada por </a:t>
            </a:r>
            <a:r>
              <a:rPr b="1" lang="es-419" sz="1200">
                <a:solidFill>
                  <a:srgbClr val="E6EDF3"/>
                </a:solidFill>
                <a:latin typeface="Inter"/>
                <a:ea typeface="Inter"/>
                <a:cs typeface="Inter"/>
                <a:sym typeface="Inter"/>
              </a:rPr>
              <a:t>PRECEDING o FOLLOWING </a:t>
            </a:r>
            <a:r>
              <a:rPr lang="es-419" sz="1200">
                <a:solidFill>
                  <a:srgbClr val="E6EDF3"/>
                </a:solidFill>
                <a:latin typeface="Inter"/>
                <a:ea typeface="Inter"/>
                <a:cs typeface="Inter"/>
                <a:sym typeface="Inter"/>
              </a:rPr>
              <a:t>(comienzo o final)</a:t>
            </a:r>
            <a:endParaRPr sz="1200">
              <a:solidFill>
                <a:srgbClr val="E6EDF3"/>
              </a:solidFill>
              <a:latin typeface="Inter"/>
              <a:ea typeface="Inter"/>
              <a:cs typeface="Inter"/>
              <a:sym typeface="Inter"/>
            </a:endParaRPr>
          </a:p>
          <a:p>
            <a:pPr indent="-304800" lvl="0" marL="457200" rtl="0" algn="l">
              <a:lnSpc>
                <a:spcPct val="115000"/>
              </a:lnSpc>
              <a:spcBef>
                <a:spcPts val="0"/>
              </a:spcBef>
              <a:spcAft>
                <a:spcPts val="0"/>
              </a:spcAft>
              <a:buClr>
                <a:srgbClr val="E6EDF3"/>
              </a:buClr>
              <a:buSzPts val="1200"/>
              <a:buFont typeface="Inter"/>
              <a:buChar char="❏"/>
            </a:pPr>
            <a:r>
              <a:rPr b="1" lang="es-419" sz="1200">
                <a:solidFill>
                  <a:srgbClr val="E6EDF3"/>
                </a:solidFill>
                <a:latin typeface="Inter"/>
                <a:ea typeface="Inter"/>
                <a:cs typeface="Inter"/>
                <a:sym typeface="Inter"/>
              </a:rPr>
              <a:t>CURRENT ROW </a:t>
            </a:r>
            <a:r>
              <a:rPr lang="es-419" sz="1200">
                <a:solidFill>
                  <a:srgbClr val="E6EDF3"/>
                </a:solidFill>
                <a:latin typeface="Inter"/>
                <a:ea typeface="Inter"/>
                <a:cs typeface="Inter"/>
                <a:sym typeface="Inter"/>
              </a:rPr>
              <a:t>indica inicio o final en la fila actual en la partición</a:t>
            </a:r>
            <a:endParaRPr sz="1200">
              <a:solidFill>
                <a:srgbClr val="E6EDF3"/>
              </a:solidFill>
              <a:latin typeface="Inter"/>
              <a:ea typeface="Inter"/>
              <a:cs typeface="Inter"/>
              <a:sym typeface="Inter"/>
            </a:endParaRPr>
          </a:p>
          <a:p>
            <a:pPr indent="-304800" lvl="0" marL="457200" rtl="0" algn="l">
              <a:lnSpc>
                <a:spcPct val="115000"/>
              </a:lnSpc>
              <a:spcBef>
                <a:spcPts val="0"/>
              </a:spcBef>
              <a:spcAft>
                <a:spcPts val="0"/>
              </a:spcAft>
              <a:buClr>
                <a:srgbClr val="E6EDF3"/>
              </a:buClr>
              <a:buSzPts val="1200"/>
              <a:buFont typeface="Inter"/>
              <a:buChar char="❏"/>
            </a:pPr>
            <a:r>
              <a:rPr b="1" lang="es-419" sz="1200">
                <a:solidFill>
                  <a:srgbClr val="E6EDF3"/>
                </a:solidFill>
                <a:latin typeface="Inter"/>
                <a:ea typeface="Inter"/>
                <a:cs typeface="Inter"/>
                <a:sym typeface="Inter"/>
              </a:rPr>
              <a:t>ROWS BETWEEN </a:t>
            </a:r>
            <a:r>
              <a:rPr lang="es-419" sz="1200">
                <a:solidFill>
                  <a:srgbClr val="E6EDF3"/>
                </a:solidFill>
                <a:latin typeface="Inter"/>
                <a:ea typeface="Inter"/>
                <a:cs typeface="Inter"/>
                <a:sym typeface="Inter"/>
              </a:rPr>
              <a:t>permite definir un rango de filas entre dos puntos</a:t>
            </a:r>
            <a:endParaRPr sz="1200">
              <a:solidFill>
                <a:srgbClr val="E6EDF3"/>
              </a:solidFill>
              <a:latin typeface="Inter"/>
              <a:ea typeface="Inter"/>
              <a:cs typeface="Inter"/>
              <a:sym typeface="Inter"/>
            </a:endParaRPr>
          </a:p>
          <a:p>
            <a:pPr indent="0" lvl="0" marL="457200" rtl="0" algn="l">
              <a:lnSpc>
                <a:spcPct val="115000"/>
              </a:lnSpc>
              <a:spcBef>
                <a:spcPts val="300"/>
              </a:spcBef>
              <a:spcAft>
                <a:spcPts val="1200"/>
              </a:spcAft>
              <a:buNone/>
            </a:pPr>
            <a:r>
              <a:t/>
            </a:r>
            <a:endParaRPr b="1" sz="1200">
              <a:solidFill>
                <a:srgbClr val="E6EDF3"/>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88"/>
          <p:cNvSpPr txBox="1"/>
          <p:nvPr/>
        </p:nvSpPr>
        <p:spPr>
          <a:xfrm flipH="1" rot="-60343">
            <a:off x="1674899" y="1419568"/>
            <a:ext cx="5794193" cy="2304351"/>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s-419" sz="5400">
                <a:solidFill>
                  <a:srgbClr val="222222"/>
                </a:solidFill>
                <a:latin typeface="Anybody"/>
                <a:ea typeface="Anybody"/>
                <a:cs typeface="Anybody"/>
                <a:sym typeface="Anybody"/>
              </a:rPr>
              <a:t>Ejemplos función</a:t>
            </a:r>
            <a:endParaRPr b="1" sz="5400">
              <a:solidFill>
                <a:srgbClr val="222222"/>
              </a:solidFill>
              <a:latin typeface="Anybody"/>
              <a:ea typeface="Anybody"/>
              <a:cs typeface="Anybody"/>
              <a:sym typeface="Anybody"/>
            </a:endParaRPr>
          </a:p>
          <a:p>
            <a:pPr indent="0" lvl="0" marL="0" rtl="0" algn="ctr">
              <a:lnSpc>
                <a:spcPct val="85000"/>
              </a:lnSpc>
              <a:spcBef>
                <a:spcPts val="0"/>
              </a:spcBef>
              <a:spcAft>
                <a:spcPts val="0"/>
              </a:spcAft>
              <a:buClr>
                <a:schemeClr val="dk1"/>
              </a:buClr>
              <a:buSzPts val="1200"/>
              <a:buFont typeface="Arial"/>
              <a:buNone/>
            </a:pPr>
            <a:r>
              <a:rPr b="1" lang="es-419" sz="5400">
                <a:solidFill>
                  <a:srgbClr val="222222"/>
                </a:solidFill>
                <a:latin typeface="Anybody"/>
                <a:ea typeface="Anybody"/>
                <a:cs typeface="Anybody"/>
                <a:sym typeface="Anybody"/>
              </a:rPr>
              <a:t>ventana</a:t>
            </a:r>
            <a:endParaRPr b="1" sz="5400">
              <a:solidFill>
                <a:srgbClr val="222222"/>
              </a:solidFill>
              <a:latin typeface="Anybody"/>
              <a:ea typeface="Anybody"/>
              <a:cs typeface="Anybody"/>
              <a:sym typeface="Anybody"/>
            </a:endParaRPr>
          </a:p>
        </p:txBody>
      </p:sp>
      <p:pic>
        <p:nvPicPr>
          <p:cNvPr id="408" name="Google Shape;408;p88"/>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89"/>
          <p:cNvSpPr txBox="1"/>
          <p:nvPr/>
        </p:nvSpPr>
        <p:spPr>
          <a:xfrm>
            <a:off x="846000" y="1017225"/>
            <a:ext cx="7452000" cy="90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419" sz="1100">
                <a:solidFill>
                  <a:srgbClr val="E6EDF3"/>
                </a:solidFill>
                <a:latin typeface="Inter"/>
                <a:ea typeface="Inter"/>
                <a:cs typeface="Inter"/>
                <a:sym typeface="Inter"/>
              </a:rPr>
              <a:t>Se requiere visualizar una tabla con el acumulado de la venta por fecha, en este caso, se hace uso del marco "ROWS BETWEEN UNBOUNDED PRECEDING AND CURRENT ROW" para tomar dentro de la partición, las filas desde el inicio de la misma hasta la fila actual:</a:t>
            </a:r>
            <a:endParaRPr i="0" sz="1100" u="none" cap="none" strike="noStrike">
              <a:solidFill>
                <a:srgbClr val="FEFE1E"/>
              </a:solidFill>
              <a:latin typeface="Inter ExtraBold"/>
              <a:ea typeface="Inter ExtraBold"/>
              <a:cs typeface="Inter ExtraBold"/>
              <a:sym typeface="Inter ExtraBold"/>
            </a:endParaRPr>
          </a:p>
        </p:txBody>
      </p:sp>
      <p:pic>
        <p:nvPicPr>
          <p:cNvPr id="414" name="Google Shape;414;p89"/>
          <p:cNvPicPr preferRelativeResize="0"/>
          <p:nvPr/>
        </p:nvPicPr>
        <p:blipFill>
          <a:blip r:embed="rId4">
            <a:alphaModFix/>
          </a:blip>
          <a:stretch>
            <a:fillRect/>
          </a:stretch>
        </p:blipFill>
        <p:spPr>
          <a:xfrm>
            <a:off x="806738" y="2199301"/>
            <a:ext cx="7530525" cy="1305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90"/>
          <p:cNvSpPr txBox="1"/>
          <p:nvPr/>
        </p:nvSpPr>
        <p:spPr>
          <a:xfrm>
            <a:off x="741225" y="264750"/>
            <a:ext cx="7452000" cy="90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419" sz="1100">
                <a:solidFill>
                  <a:srgbClr val="E6EDF3"/>
                </a:solidFill>
                <a:latin typeface="Inter"/>
                <a:ea typeface="Inter"/>
                <a:cs typeface="Inter"/>
                <a:sym typeface="Inter"/>
              </a:rPr>
              <a:t>Notar, que para este caso, se consigue un resultado similar con la cláusula "ORDER BY"</a:t>
            </a:r>
            <a:endParaRPr i="0" sz="1100" u="none" cap="none" strike="noStrike">
              <a:solidFill>
                <a:srgbClr val="FEFE1E"/>
              </a:solidFill>
              <a:latin typeface="Inter ExtraBold"/>
              <a:ea typeface="Inter ExtraBold"/>
              <a:cs typeface="Inter ExtraBold"/>
              <a:sym typeface="Inter ExtraBold"/>
            </a:endParaRPr>
          </a:p>
        </p:txBody>
      </p:sp>
      <p:pic>
        <p:nvPicPr>
          <p:cNvPr id="420" name="Google Shape;420;p90"/>
          <p:cNvPicPr preferRelativeResize="0"/>
          <p:nvPr/>
        </p:nvPicPr>
        <p:blipFill>
          <a:blip r:embed="rId4">
            <a:alphaModFix/>
          </a:blip>
          <a:stretch>
            <a:fillRect/>
          </a:stretch>
        </p:blipFill>
        <p:spPr>
          <a:xfrm>
            <a:off x="877475" y="2118298"/>
            <a:ext cx="5741404" cy="906900"/>
          </a:xfrm>
          <a:prstGeom prst="rect">
            <a:avLst/>
          </a:prstGeom>
          <a:noFill/>
          <a:ln>
            <a:noFill/>
          </a:ln>
        </p:spPr>
      </p:pic>
      <p:pic>
        <p:nvPicPr>
          <p:cNvPr id="421" name="Google Shape;421;p90"/>
          <p:cNvPicPr preferRelativeResize="0"/>
          <p:nvPr/>
        </p:nvPicPr>
        <p:blipFill>
          <a:blip r:embed="rId5">
            <a:alphaModFix/>
          </a:blip>
          <a:stretch>
            <a:fillRect/>
          </a:stretch>
        </p:blipFill>
        <p:spPr>
          <a:xfrm>
            <a:off x="7021101" y="1065600"/>
            <a:ext cx="1900751" cy="3648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91"/>
          <p:cNvSpPr txBox="1"/>
          <p:nvPr/>
        </p:nvSpPr>
        <p:spPr>
          <a:xfrm>
            <a:off x="990600" y="371475"/>
            <a:ext cx="7258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E6EDF3"/>
                </a:solidFill>
                <a:latin typeface="Inter"/>
                <a:ea typeface="Inter"/>
                <a:cs typeface="Inter"/>
                <a:sym typeface="Inter"/>
              </a:rPr>
              <a:t>Se requiere visualizar por fechas, el ranking de las ventas ordenadas de mayor a menor, notemos el uso de las </a:t>
            </a:r>
            <a:r>
              <a:rPr lang="es-419" sz="1100">
                <a:solidFill>
                  <a:srgbClr val="E6EDF3"/>
                </a:solidFill>
                <a:latin typeface="Inter"/>
                <a:ea typeface="Inter"/>
                <a:cs typeface="Inter"/>
                <a:sym typeface="Inter"/>
              </a:rPr>
              <a:t>cláusulas</a:t>
            </a:r>
            <a:r>
              <a:rPr lang="es-419" sz="1100">
                <a:solidFill>
                  <a:srgbClr val="E6EDF3"/>
                </a:solidFill>
                <a:latin typeface="Inter"/>
                <a:ea typeface="Inter"/>
                <a:cs typeface="Inter"/>
                <a:sym typeface="Inter"/>
              </a:rPr>
              <a:t> PARTITION BY y ORDER BY con el agregado de DESC, para las ventas mayores sean las que tengan mejor ranking.</a:t>
            </a:r>
            <a:endParaRPr sz="1100">
              <a:latin typeface="Inter"/>
              <a:ea typeface="Inter"/>
              <a:cs typeface="Inter"/>
              <a:sym typeface="Inter"/>
            </a:endParaRPr>
          </a:p>
        </p:txBody>
      </p:sp>
      <p:pic>
        <p:nvPicPr>
          <p:cNvPr id="427" name="Google Shape;427;p91"/>
          <p:cNvPicPr preferRelativeResize="0"/>
          <p:nvPr/>
        </p:nvPicPr>
        <p:blipFill>
          <a:blip r:embed="rId4">
            <a:alphaModFix/>
          </a:blip>
          <a:stretch>
            <a:fillRect/>
          </a:stretch>
        </p:blipFill>
        <p:spPr>
          <a:xfrm>
            <a:off x="812425" y="1064175"/>
            <a:ext cx="7519138" cy="1699038"/>
          </a:xfrm>
          <a:prstGeom prst="rect">
            <a:avLst/>
          </a:prstGeom>
          <a:noFill/>
          <a:ln>
            <a:noFill/>
          </a:ln>
        </p:spPr>
      </p:pic>
      <p:pic>
        <p:nvPicPr>
          <p:cNvPr id="428" name="Google Shape;428;p91"/>
          <p:cNvPicPr preferRelativeResize="0"/>
          <p:nvPr/>
        </p:nvPicPr>
        <p:blipFill>
          <a:blip r:embed="rId5">
            <a:alphaModFix/>
          </a:blip>
          <a:stretch>
            <a:fillRect/>
          </a:stretch>
        </p:blipFill>
        <p:spPr>
          <a:xfrm>
            <a:off x="2838450" y="2620350"/>
            <a:ext cx="3352563" cy="2170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92"/>
          <p:cNvSpPr txBox="1"/>
          <p:nvPr/>
        </p:nvSpPr>
        <p:spPr>
          <a:xfrm>
            <a:off x="828675" y="542925"/>
            <a:ext cx="6867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E6EDF3"/>
                </a:solidFill>
                <a:latin typeface="Inter"/>
                <a:ea typeface="Inter"/>
                <a:cs typeface="Inter"/>
                <a:sym typeface="Inter"/>
              </a:rPr>
              <a:t>La función RANK() tiene la particularidad de que utiliza un salto o gap entre los registros, </a:t>
            </a:r>
            <a:r>
              <a:rPr lang="es-419" sz="1100">
                <a:solidFill>
                  <a:srgbClr val="E6EDF3"/>
                </a:solidFill>
                <a:latin typeface="Inter"/>
                <a:ea typeface="Inter"/>
                <a:cs typeface="Inter"/>
                <a:sym typeface="Inter"/>
              </a:rPr>
              <a:t>para notar</a:t>
            </a:r>
            <a:r>
              <a:rPr lang="es-419" sz="1100">
                <a:solidFill>
                  <a:srgbClr val="E6EDF3"/>
                </a:solidFill>
                <a:latin typeface="Inter"/>
                <a:ea typeface="Inter"/>
                <a:cs typeface="Inter"/>
                <a:sym typeface="Inter"/>
              </a:rPr>
              <a:t> lo que pasa en la consulta anterior, con el puesto 4 del ranking. El cuarto aparece dos veces, debido a que son ventas con el mismo valor, y luego el siguiente valor de ranking es el 4. Con el mismo 4 y con el 7, vuelve a pasar lo mismo:</a:t>
            </a:r>
            <a:endParaRPr sz="1100">
              <a:latin typeface="Inter"/>
              <a:ea typeface="Inter"/>
              <a:cs typeface="Inter"/>
              <a:sym typeface="Inter"/>
            </a:endParaRPr>
          </a:p>
        </p:txBody>
      </p:sp>
      <p:pic>
        <p:nvPicPr>
          <p:cNvPr id="434" name="Google Shape;434;p92"/>
          <p:cNvPicPr preferRelativeResize="0"/>
          <p:nvPr/>
        </p:nvPicPr>
        <p:blipFill>
          <a:blip r:embed="rId4">
            <a:alphaModFix/>
          </a:blip>
          <a:stretch>
            <a:fillRect/>
          </a:stretch>
        </p:blipFill>
        <p:spPr>
          <a:xfrm>
            <a:off x="1581150" y="1538175"/>
            <a:ext cx="5504489" cy="3433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93"/>
          <p:cNvSpPr txBox="1"/>
          <p:nvPr/>
        </p:nvSpPr>
        <p:spPr>
          <a:xfrm>
            <a:off x="1028700" y="714375"/>
            <a:ext cx="555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E6EDF3"/>
                </a:solidFill>
                <a:latin typeface="Inter"/>
                <a:ea typeface="Inter"/>
                <a:cs typeface="Inter"/>
                <a:sym typeface="Inter"/>
              </a:rPr>
              <a:t>Quizás</a:t>
            </a:r>
            <a:r>
              <a:rPr lang="es-419" sz="1100">
                <a:solidFill>
                  <a:srgbClr val="E6EDF3"/>
                </a:solidFill>
                <a:latin typeface="Inter"/>
                <a:ea typeface="Inter"/>
                <a:cs typeface="Inter"/>
                <a:sym typeface="Inter"/>
              </a:rPr>
              <a:t> querramos ver esto de otra manera, para lo cual, deberíamos usar la función DENSE_RANK():</a:t>
            </a:r>
            <a:endParaRPr sz="1100">
              <a:latin typeface="Inter"/>
              <a:ea typeface="Inter"/>
              <a:cs typeface="Inter"/>
              <a:sym typeface="Inter"/>
            </a:endParaRPr>
          </a:p>
        </p:txBody>
      </p:sp>
      <p:pic>
        <p:nvPicPr>
          <p:cNvPr id="440" name="Google Shape;440;p93"/>
          <p:cNvPicPr preferRelativeResize="0"/>
          <p:nvPr/>
        </p:nvPicPr>
        <p:blipFill>
          <a:blip r:embed="rId4">
            <a:alphaModFix/>
          </a:blip>
          <a:stretch>
            <a:fillRect/>
          </a:stretch>
        </p:blipFill>
        <p:spPr>
          <a:xfrm>
            <a:off x="1028701" y="1769625"/>
            <a:ext cx="7327725" cy="160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440"/>
                                        </p:tgtEl>
                                        <p:attrNameLst>
                                          <p:attrName>ppt_y</p:attrName>
                                        </p:attrNameLst>
                                      </p:cBhvr>
                                      <p:tavLst>
                                        <p:tav fmla="" tm="0">
                                          <p:val>
                                            <p:strVal val="#ppt_y"/>
                                          </p:val>
                                        </p:tav>
                                        <p:tav fmla="" tm="100000">
                                          <p:val>
                                            <p:strVal val="#ppt_y-1"/>
                                          </p:val>
                                        </p:tav>
                                      </p:tavLst>
                                    </p:anim>
                                    <p:set>
                                      <p:cBhvr>
                                        <p:cTn dur="1" fill="hold">
                                          <p:stCondLst>
                                            <p:cond delay="1000"/>
                                          </p:stCondLst>
                                        </p:cTn>
                                        <p:tgtEl>
                                          <p:spTgt spid="4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67"/>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0" lang="es-419" sz="2800" u="none" cap="none" strike="noStrike">
                <a:solidFill>
                  <a:srgbClr val="222222"/>
                </a:solidFill>
                <a:latin typeface="Anybody Black"/>
                <a:ea typeface="Anybody Black"/>
                <a:cs typeface="Anybody Black"/>
                <a:sym typeface="Anybody Black"/>
              </a:rPr>
              <a:t>Agenda</a:t>
            </a:r>
            <a:endParaRPr i="0" sz="2800" u="none" cap="none" strike="noStrike">
              <a:solidFill>
                <a:srgbClr val="222222"/>
              </a:solidFill>
              <a:latin typeface="Anybody Black"/>
              <a:ea typeface="Anybody Black"/>
              <a:cs typeface="Anybody Black"/>
              <a:sym typeface="Anybody Black"/>
            </a:endParaRPr>
          </a:p>
        </p:txBody>
      </p:sp>
      <p:pic>
        <p:nvPicPr>
          <p:cNvPr id="244" name="Google Shape;244;p67"/>
          <p:cNvPicPr preferRelativeResize="0"/>
          <p:nvPr/>
        </p:nvPicPr>
        <p:blipFill rotWithShape="1">
          <a:blip r:embed="rId4">
            <a:alphaModFix/>
          </a:blip>
          <a:srcRect b="0" l="0" r="0" t="0"/>
          <a:stretch/>
        </p:blipFill>
        <p:spPr>
          <a:xfrm>
            <a:off x="4074773" y="1892680"/>
            <a:ext cx="264375" cy="264375"/>
          </a:xfrm>
          <a:prstGeom prst="rect">
            <a:avLst/>
          </a:prstGeom>
          <a:noFill/>
          <a:ln>
            <a:noFill/>
          </a:ln>
        </p:spPr>
      </p:pic>
      <p:sp>
        <p:nvSpPr>
          <p:cNvPr id="245" name="Google Shape;245;p67"/>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46" name="Google Shape;246;p67"/>
          <p:cNvGrpSpPr/>
          <p:nvPr/>
        </p:nvGrpSpPr>
        <p:grpSpPr>
          <a:xfrm>
            <a:off x="3996699" y="889294"/>
            <a:ext cx="476585" cy="475272"/>
            <a:chOff x="3859600" y="3591950"/>
            <a:chExt cx="296975" cy="296175"/>
          </a:xfrm>
        </p:grpSpPr>
        <p:sp>
          <p:nvSpPr>
            <p:cNvPr id="247" name="Google Shape;247;p6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 name="Google Shape;250;p67"/>
          <p:cNvPicPr preferRelativeResize="0"/>
          <p:nvPr/>
        </p:nvPicPr>
        <p:blipFill>
          <a:blip r:embed="rId5">
            <a:alphaModFix amt="96000"/>
          </a:blip>
          <a:stretch>
            <a:fillRect/>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50000"/>
              </a:srgbClr>
            </a:outerShdw>
          </a:effectLst>
        </p:spPr>
      </p:pic>
      <p:sp>
        <p:nvSpPr>
          <p:cNvPr id="251" name="Google Shape;251;p67"/>
          <p:cNvSpPr txBox="1"/>
          <p:nvPr/>
        </p:nvSpPr>
        <p:spPr>
          <a:xfrm>
            <a:off x="4289775" y="1808375"/>
            <a:ext cx="40791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700">
                <a:latin typeface="Inter"/>
                <a:ea typeface="Inter"/>
                <a:cs typeface="Inter"/>
                <a:sym typeface="Inter"/>
              </a:rPr>
              <a:t>Subconsultas</a:t>
            </a:r>
            <a:endParaRPr sz="1700">
              <a:latin typeface="Inter"/>
              <a:ea typeface="Inter"/>
              <a:cs typeface="Inter"/>
              <a:sym typeface="Inter"/>
            </a:endParaRPr>
          </a:p>
          <a:p>
            <a:pPr indent="0" lvl="0" marL="0" rtl="0" algn="l">
              <a:spcBef>
                <a:spcPts val="0"/>
              </a:spcBef>
              <a:spcAft>
                <a:spcPts val="0"/>
              </a:spcAft>
              <a:buNone/>
            </a:pPr>
            <a:r>
              <a:t/>
            </a:r>
            <a:endParaRPr sz="1700">
              <a:latin typeface="Inter"/>
              <a:ea typeface="Inter"/>
              <a:cs typeface="Inter"/>
              <a:sym typeface="Inter"/>
            </a:endParaRPr>
          </a:p>
          <a:p>
            <a:pPr indent="0" lvl="0" marL="0" rtl="0" algn="l">
              <a:spcBef>
                <a:spcPts val="0"/>
              </a:spcBef>
              <a:spcAft>
                <a:spcPts val="0"/>
              </a:spcAft>
              <a:buNone/>
            </a:pPr>
            <a:r>
              <a:rPr lang="es-419" sz="1700">
                <a:latin typeface="Inter"/>
                <a:ea typeface="Inter"/>
                <a:cs typeface="Inter"/>
                <a:sym typeface="Inter"/>
              </a:rPr>
              <a:t>Vistas</a:t>
            </a:r>
            <a:endParaRPr sz="1700">
              <a:latin typeface="Inter"/>
              <a:ea typeface="Inter"/>
              <a:cs typeface="Inter"/>
              <a:sym typeface="Inter"/>
            </a:endParaRPr>
          </a:p>
          <a:p>
            <a:pPr indent="0" lvl="0" marL="0" rtl="0" algn="l">
              <a:spcBef>
                <a:spcPts val="0"/>
              </a:spcBef>
              <a:spcAft>
                <a:spcPts val="0"/>
              </a:spcAft>
              <a:buNone/>
            </a:pPr>
            <a:r>
              <a:t/>
            </a:r>
            <a:endParaRPr sz="1700">
              <a:latin typeface="Inter"/>
              <a:ea typeface="Inter"/>
              <a:cs typeface="Inter"/>
              <a:sym typeface="Inter"/>
            </a:endParaRPr>
          </a:p>
          <a:p>
            <a:pPr indent="0" lvl="0" marL="0" rtl="0" algn="l">
              <a:spcBef>
                <a:spcPts val="0"/>
              </a:spcBef>
              <a:spcAft>
                <a:spcPts val="0"/>
              </a:spcAft>
              <a:buNone/>
            </a:pPr>
            <a:r>
              <a:rPr lang="es-419" sz="1700">
                <a:latin typeface="Inter"/>
                <a:ea typeface="Inter"/>
                <a:cs typeface="Inter"/>
                <a:sym typeface="Inter"/>
              </a:rPr>
              <a:t>Función ventanas</a:t>
            </a:r>
            <a:endParaRPr sz="1700">
              <a:latin typeface="Inter"/>
              <a:ea typeface="Inter"/>
              <a:cs typeface="Inter"/>
              <a:sym typeface="Inter"/>
            </a:endParaRPr>
          </a:p>
          <a:p>
            <a:pPr indent="0" lvl="0" marL="0" rtl="0" algn="l">
              <a:spcBef>
                <a:spcPts val="0"/>
              </a:spcBef>
              <a:spcAft>
                <a:spcPts val="0"/>
              </a:spcAft>
              <a:buNone/>
            </a:pPr>
            <a:r>
              <a:t/>
            </a:r>
            <a:endParaRPr sz="1700">
              <a:latin typeface="Inter"/>
              <a:ea typeface="Inter"/>
              <a:cs typeface="Inter"/>
              <a:sym typeface="Inter"/>
            </a:endParaRPr>
          </a:p>
        </p:txBody>
      </p:sp>
      <p:pic>
        <p:nvPicPr>
          <p:cNvPr id="252" name="Google Shape;252;p67"/>
          <p:cNvPicPr preferRelativeResize="0"/>
          <p:nvPr/>
        </p:nvPicPr>
        <p:blipFill rotWithShape="1">
          <a:blip r:embed="rId4">
            <a:alphaModFix/>
          </a:blip>
          <a:srcRect b="0" l="0" r="0" t="0"/>
          <a:stretch/>
        </p:blipFill>
        <p:spPr>
          <a:xfrm>
            <a:off x="4074760" y="2439568"/>
            <a:ext cx="264375" cy="264375"/>
          </a:xfrm>
          <a:prstGeom prst="rect">
            <a:avLst/>
          </a:prstGeom>
          <a:noFill/>
          <a:ln>
            <a:noFill/>
          </a:ln>
        </p:spPr>
      </p:pic>
      <p:pic>
        <p:nvPicPr>
          <p:cNvPr id="253" name="Google Shape;253;p67"/>
          <p:cNvPicPr preferRelativeResize="0"/>
          <p:nvPr/>
        </p:nvPicPr>
        <p:blipFill rotWithShape="1">
          <a:blip r:embed="rId4">
            <a:alphaModFix/>
          </a:blip>
          <a:srcRect b="0" l="0" r="0" t="0"/>
          <a:stretch/>
        </p:blipFill>
        <p:spPr>
          <a:xfrm>
            <a:off x="4074748" y="2924730"/>
            <a:ext cx="264375" cy="264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pic>
        <p:nvPicPr>
          <p:cNvPr id="445" name="Google Shape;445;p94"/>
          <p:cNvPicPr preferRelativeResize="0"/>
          <p:nvPr/>
        </p:nvPicPr>
        <p:blipFill>
          <a:blip r:embed="rId4">
            <a:alphaModFix/>
          </a:blip>
          <a:stretch>
            <a:fillRect/>
          </a:stretch>
        </p:blipFill>
        <p:spPr>
          <a:xfrm>
            <a:off x="1277850" y="514350"/>
            <a:ext cx="6799749" cy="411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95"/>
          <p:cNvSpPr txBox="1"/>
          <p:nvPr/>
        </p:nvSpPr>
        <p:spPr>
          <a:xfrm>
            <a:off x="1047750" y="590550"/>
            <a:ext cx="7048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E6EDF3"/>
                </a:solidFill>
              </a:rPr>
              <a:t>Qué pasa si ahora, se quieren mostrar solamente las 3 ventas más altas por cada fecha. Para esto, sí vamos a acudir a una subconsulta, ya que no es posible utilizar la clásula WHERE con las funciones ventana, debido a que la función ventana, ejecuta en el último paso, justo antes del ORDER BY, esto es parte de lo que le da su buena performance.</a:t>
            </a:r>
            <a:endParaRPr/>
          </a:p>
        </p:txBody>
      </p:sp>
      <p:pic>
        <p:nvPicPr>
          <p:cNvPr id="451" name="Google Shape;451;p95"/>
          <p:cNvPicPr preferRelativeResize="0"/>
          <p:nvPr/>
        </p:nvPicPr>
        <p:blipFill rotWithShape="1">
          <a:blip r:embed="rId4">
            <a:alphaModFix/>
          </a:blip>
          <a:srcRect b="3369" l="0" r="0" t="-3370"/>
          <a:stretch/>
        </p:blipFill>
        <p:spPr>
          <a:xfrm>
            <a:off x="678662" y="1852750"/>
            <a:ext cx="7786675" cy="1745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pic>
        <p:nvPicPr>
          <p:cNvPr id="456" name="Google Shape;456;p96"/>
          <p:cNvPicPr preferRelativeResize="0"/>
          <p:nvPr/>
        </p:nvPicPr>
        <p:blipFill>
          <a:blip r:embed="rId4">
            <a:alphaModFix/>
          </a:blip>
          <a:stretch>
            <a:fillRect/>
          </a:stretch>
        </p:blipFill>
        <p:spPr>
          <a:xfrm>
            <a:off x="1282950" y="572825"/>
            <a:ext cx="6394199" cy="38277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97"/>
          <p:cNvSpPr txBox="1"/>
          <p:nvPr/>
        </p:nvSpPr>
        <p:spPr>
          <a:xfrm>
            <a:off x="1028700" y="914400"/>
            <a:ext cx="592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E6EDF3"/>
                </a:solidFill>
                <a:highlight>
                  <a:srgbClr val="0D1117"/>
                </a:highlight>
              </a:rPr>
              <a:t>Al listado anterior, agregamos el requerimiento de que sea para la sucursal con id = 12 y además que se muestre el porcentaje acumulado, haciendo uso de la función PERCENT_RANK():</a:t>
            </a:r>
            <a:endParaRPr/>
          </a:p>
        </p:txBody>
      </p:sp>
      <p:pic>
        <p:nvPicPr>
          <p:cNvPr id="462" name="Google Shape;462;p97"/>
          <p:cNvPicPr preferRelativeResize="0"/>
          <p:nvPr/>
        </p:nvPicPr>
        <p:blipFill>
          <a:blip r:embed="rId4">
            <a:alphaModFix/>
          </a:blip>
          <a:stretch>
            <a:fillRect/>
          </a:stretch>
        </p:blipFill>
        <p:spPr>
          <a:xfrm>
            <a:off x="953850" y="1990726"/>
            <a:ext cx="6932851" cy="1463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98"/>
          <p:cNvSpPr txBox="1"/>
          <p:nvPr/>
        </p:nvSpPr>
        <p:spPr>
          <a:xfrm>
            <a:off x="1238250" y="762000"/>
            <a:ext cx="620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E6EDF3"/>
                </a:solidFill>
                <a:latin typeface="Inter"/>
                <a:ea typeface="Inter"/>
                <a:cs typeface="Inter"/>
                <a:sym typeface="Inter"/>
              </a:rPr>
              <a:t>Tener en cuenta que PERCENT_RANK = (ranking - 1) / (cantidad filas - 1)</a:t>
            </a:r>
            <a:endParaRPr sz="1100">
              <a:latin typeface="Inter"/>
              <a:ea typeface="Inter"/>
              <a:cs typeface="Inter"/>
              <a:sym typeface="Inter"/>
            </a:endParaRPr>
          </a:p>
        </p:txBody>
      </p:sp>
      <p:pic>
        <p:nvPicPr>
          <p:cNvPr id="468" name="Google Shape;468;p98"/>
          <p:cNvPicPr preferRelativeResize="0"/>
          <p:nvPr/>
        </p:nvPicPr>
        <p:blipFill>
          <a:blip r:embed="rId4">
            <a:alphaModFix/>
          </a:blip>
          <a:stretch>
            <a:fillRect/>
          </a:stretch>
        </p:blipFill>
        <p:spPr>
          <a:xfrm>
            <a:off x="1285875" y="1276549"/>
            <a:ext cx="6200701" cy="29049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99"/>
          <p:cNvSpPr txBox="1"/>
          <p:nvPr/>
        </p:nvSpPr>
        <p:spPr>
          <a:xfrm>
            <a:off x="1000125" y="723900"/>
            <a:ext cx="538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E6EDF3"/>
                </a:solidFill>
                <a:latin typeface="Inter"/>
                <a:ea typeface="Inter"/>
                <a:cs typeface="Inter"/>
                <a:sym typeface="Inter"/>
              </a:rPr>
              <a:t>Se requiere ver el listado de clientes numerado, particionando por Localidad. Para esto, es posible hacer uso de la función ROW_NUMBER()</a:t>
            </a:r>
            <a:endParaRPr sz="1100">
              <a:latin typeface="Inter"/>
              <a:ea typeface="Inter"/>
              <a:cs typeface="Inter"/>
              <a:sym typeface="Inter"/>
            </a:endParaRPr>
          </a:p>
        </p:txBody>
      </p:sp>
      <p:pic>
        <p:nvPicPr>
          <p:cNvPr id="474" name="Google Shape;474;p99"/>
          <p:cNvPicPr preferRelativeResize="0"/>
          <p:nvPr/>
        </p:nvPicPr>
        <p:blipFill>
          <a:blip r:embed="rId4">
            <a:alphaModFix/>
          </a:blip>
          <a:stretch>
            <a:fillRect/>
          </a:stretch>
        </p:blipFill>
        <p:spPr>
          <a:xfrm>
            <a:off x="1000125" y="1247102"/>
            <a:ext cx="6981824" cy="1267575"/>
          </a:xfrm>
          <a:prstGeom prst="rect">
            <a:avLst/>
          </a:prstGeom>
          <a:noFill/>
          <a:ln>
            <a:noFill/>
          </a:ln>
        </p:spPr>
      </p:pic>
      <p:pic>
        <p:nvPicPr>
          <p:cNvPr id="475" name="Google Shape;475;p99"/>
          <p:cNvPicPr preferRelativeResize="0"/>
          <p:nvPr/>
        </p:nvPicPr>
        <p:blipFill>
          <a:blip r:embed="rId5">
            <a:alphaModFix/>
          </a:blip>
          <a:stretch>
            <a:fillRect/>
          </a:stretch>
        </p:blipFill>
        <p:spPr>
          <a:xfrm>
            <a:off x="2129975" y="2684303"/>
            <a:ext cx="4379230" cy="214872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100"/>
          <p:cNvSpPr txBox="1"/>
          <p:nvPr/>
        </p:nvSpPr>
        <p:spPr>
          <a:xfrm>
            <a:off x="748325" y="653500"/>
            <a:ext cx="635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E6EDF3"/>
                </a:solidFill>
                <a:latin typeface="Inter"/>
                <a:ea typeface="Inter"/>
                <a:cs typeface="Inter"/>
                <a:sym typeface="Inter"/>
              </a:rPr>
              <a:t>Agreguemos ahora, el primer y el último nombre de los clientes, haciendo uso de las funciones FIST_VALUE() y LAST_VALUE()</a:t>
            </a:r>
            <a:endParaRPr>
              <a:latin typeface="Inter"/>
              <a:ea typeface="Inter"/>
              <a:cs typeface="Inter"/>
              <a:sym typeface="Inter"/>
            </a:endParaRPr>
          </a:p>
        </p:txBody>
      </p:sp>
      <p:pic>
        <p:nvPicPr>
          <p:cNvPr id="481" name="Google Shape;481;p100"/>
          <p:cNvPicPr preferRelativeResize="0"/>
          <p:nvPr/>
        </p:nvPicPr>
        <p:blipFill>
          <a:blip r:embed="rId4">
            <a:alphaModFix/>
          </a:blip>
          <a:stretch>
            <a:fillRect/>
          </a:stretch>
        </p:blipFill>
        <p:spPr>
          <a:xfrm>
            <a:off x="748337" y="1207600"/>
            <a:ext cx="7854399" cy="1545125"/>
          </a:xfrm>
          <a:prstGeom prst="rect">
            <a:avLst/>
          </a:prstGeom>
          <a:noFill/>
          <a:ln>
            <a:noFill/>
          </a:ln>
        </p:spPr>
      </p:pic>
      <p:pic>
        <p:nvPicPr>
          <p:cNvPr id="482" name="Google Shape;482;p100"/>
          <p:cNvPicPr preferRelativeResize="0"/>
          <p:nvPr/>
        </p:nvPicPr>
        <p:blipFill>
          <a:blip r:embed="rId5">
            <a:alphaModFix/>
          </a:blip>
          <a:stretch>
            <a:fillRect/>
          </a:stretch>
        </p:blipFill>
        <p:spPr>
          <a:xfrm>
            <a:off x="1551100" y="2857500"/>
            <a:ext cx="6041779" cy="19716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101"/>
          <p:cNvSpPr txBox="1"/>
          <p:nvPr/>
        </p:nvSpPr>
        <p:spPr>
          <a:xfrm>
            <a:off x="876300" y="371475"/>
            <a:ext cx="692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E6EDF3"/>
                </a:solidFill>
                <a:highlight>
                  <a:srgbClr val="0D1117"/>
                </a:highlight>
              </a:rPr>
              <a:t>A la consulta anterior, agregamos la necesidad de ver el enésimo nombre de los clientes, haciendo uso de la función NTH_VALUE(, &lt;posición&gt;):</a:t>
            </a:r>
            <a:endParaRPr/>
          </a:p>
        </p:txBody>
      </p:sp>
      <p:pic>
        <p:nvPicPr>
          <p:cNvPr id="488" name="Google Shape;488;p101"/>
          <p:cNvPicPr preferRelativeResize="0"/>
          <p:nvPr/>
        </p:nvPicPr>
        <p:blipFill>
          <a:blip r:embed="rId4">
            <a:alphaModFix/>
          </a:blip>
          <a:stretch>
            <a:fillRect/>
          </a:stretch>
        </p:blipFill>
        <p:spPr>
          <a:xfrm>
            <a:off x="781050" y="1055650"/>
            <a:ext cx="7199301" cy="1734075"/>
          </a:xfrm>
          <a:prstGeom prst="rect">
            <a:avLst/>
          </a:prstGeom>
          <a:noFill/>
          <a:ln>
            <a:noFill/>
          </a:ln>
        </p:spPr>
      </p:pic>
      <p:pic>
        <p:nvPicPr>
          <p:cNvPr id="489" name="Google Shape;489;p101"/>
          <p:cNvPicPr preferRelativeResize="0"/>
          <p:nvPr/>
        </p:nvPicPr>
        <p:blipFill>
          <a:blip r:embed="rId5">
            <a:alphaModFix/>
          </a:blip>
          <a:stretch>
            <a:fillRect/>
          </a:stretch>
        </p:blipFill>
        <p:spPr>
          <a:xfrm>
            <a:off x="2270163" y="2919800"/>
            <a:ext cx="4603676" cy="2137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102"/>
          <p:cNvSpPr txBox="1"/>
          <p:nvPr/>
        </p:nvSpPr>
        <p:spPr>
          <a:xfrm>
            <a:off x="752475" y="485775"/>
            <a:ext cx="6981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E6EDF3"/>
                </a:solidFill>
              </a:rPr>
              <a:t>Se requiere ver un listado con el detalle de las ventas para cada cliente, que contenga la cantidad de días transcurridos entre operación y operación de venta, para lo cual, es útil la función LEAD() que trae el valor que contiene ese campo en el registro anterior, según la partición y el orden que se le de. La función LAG() obtiene el valor que contiene el registro siguiente:</a:t>
            </a:r>
            <a:endParaRPr/>
          </a:p>
        </p:txBody>
      </p:sp>
      <p:pic>
        <p:nvPicPr>
          <p:cNvPr id="495" name="Google Shape;495;p102"/>
          <p:cNvPicPr preferRelativeResize="0"/>
          <p:nvPr/>
        </p:nvPicPr>
        <p:blipFill>
          <a:blip r:embed="rId4">
            <a:alphaModFix/>
          </a:blip>
          <a:stretch>
            <a:fillRect/>
          </a:stretch>
        </p:blipFill>
        <p:spPr>
          <a:xfrm>
            <a:off x="752475" y="2077825"/>
            <a:ext cx="7724774" cy="1471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pic>
        <p:nvPicPr>
          <p:cNvPr id="500" name="Google Shape;500;p103"/>
          <p:cNvPicPr preferRelativeResize="0"/>
          <p:nvPr/>
        </p:nvPicPr>
        <p:blipFill>
          <a:blip r:embed="rId4">
            <a:alphaModFix/>
          </a:blip>
          <a:stretch>
            <a:fillRect/>
          </a:stretch>
        </p:blipFill>
        <p:spPr>
          <a:xfrm>
            <a:off x="823913" y="715902"/>
            <a:ext cx="7496174" cy="3517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68"/>
          <p:cNvSpPr txBox="1"/>
          <p:nvPr/>
        </p:nvSpPr>
        <p:spPr>
          <a:xfrm flipH="1" rot="-60343">
            <a:off x="1668599" y="1772925"/>
            <a:ext cx="5794193" cy="891137"/>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s-419" sz="5400">
                <a:solidFill>
                  <a:srgbClr val="222222"/>
                </a:solidFill>
                <a:latin typeface="Anybody"/>
                <a:ea typeface="Anybody"/>
                <a:cs typeface="Anybody"/>
                <a:sym typeface="Anybody"/>
              </a:rPr>
              <a:t>Subconsultas</a:t>
            </a:r>
            <a:endParaRPr sz="5400">
              <a:solidFill>
                <a:srgbClr val="222222"/>
              </a:solidFill>
              <a:latin typeface="Anybody Black"/>
              <a:ea typeface="Anybody Black"/>
              <a:cs typeface="Anybody Black"/>
              <a:sym typeface="Anybody Black"/>
            </a:endParaRPr>
          </a:p>
        </p:txBody>
      </p:sp>
      <p:pic>
        <p:nvPicPr>
          <p:cNvPr id="259" name="Google Shape;259;p68"/>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p104"/>
          <p:cNvSpPr txBox="1"/>
          <p:nvPr/>
        </p:nvSpPr>
        <p:spPr>
          <a:xfrm>
            <a:off x="809625" y="666750"/>
            <a:ext cx="576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E6EDF3"/>
                </a:solidFill>
                <a:latin typeface="Inter"/>
                <a:ea typeface="Inter"/>
                <a:cs typeface="Inter"/>
                <a:sym typeface="Inter"/>
              </a:rPr>
              <a:t>Con el listado anterior, ahora es necesario obtener el promedio de días que transcurren, por cliente, entre operación y operación de venta:</a:t>
            </a:r>
            <a:endParaRPr sz="1100">
              <a:latin typeface="Inter"/>
              <a:ea typeface="Inter"/>
              <a:cs typeface="Inter"/>
              <a:sym typeface="Inter"/>
            </a:endParaRPr>
          </a:p>
        </p:txBody>
      </p:sp>
      <p:pic>
        <p:nvPicPr>
          <p:cNvPr id="506" name="Google Shape;506;p104"/>
          <p:cNvPicPr preferRelativeResize="0"/>
          <p:nvPr/>
        </p:nvPicPr>
        <p:blipFill>
          <a:blip r:embed="rId4">
            <a:alphaModFix/>
          </a:blip>
          <a:stretch>
            <a:fillRect/>
          </a:stretch>
        </p:blipFill>
        <p:spPr>
          <a:xfrm>
            <a:off x="523875" y="1342350"/>
            <a:ext cx="7171325" cy="1134150"/>
          </a:xfrm>
          <a:prstGeom prst="rect">
            <a:avLst/>
          </a:prstGeom>
          <a:noFill/>
          <a:ln>
            <a:noFill/>
          </a:ln>
        </p:spPr>
      </p:pic>
      <p:pic>
        <p:nvPicPr>
          <p:cNvPr id="507" name="Google Shape;507;p104"/>
          <p:cNvPicPr preferRelativeResize="0"/>
          <p:nvPr/>
        </p:nvPicPr>
        <p:blipFill rotWithShape="1">
          <a:blip r:embed="rId5">
            <a:alphaModFix/>
          </a:blip>
          <a:srcRect b="0" l="0" r="7663" t="0"/>
          <a:stretch/>
        </p:blipFill>
        <p:spPr>
          <a:xfrm>
            <a:off x="7027450" y="2276625"/>
            <a:ext cx="1489650" cy="26920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105"/>
          <p:cNvSpPr txBox="1"/>
          <p:nvPr/>
        </p:nvSpPr>
        <p:spPr>
          <a:xfrm>
            <a:off x="809625" y="666750"/>
            <a:ext cx="576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E6EDF3"/>
                </a:solidFill>
                <a:latin typeface="Inter"/>
                <a:ea typeface="Inter"/>
                <a:cs typeface="Inter"/>
                <a:sym typeface="Inter"/>
              </a:rPr>
              <a:t>Tambien, es posible definir las ventanas con un alias:</a:t>
            </a:r>
            <a:endParaRPr sz="1100">
              <a:latin typeface="Inter"/>
              <a:ea typeface="Inter"/>
              <a:cs typeface="Inter"/>
              <a:sym typeface="Inter"/>
            </a:endParaRPr>
          </a:p>
        </p:txBody>
      </p:sp>
      <p:pic>
        <p:nvPicPr>
          <p:cNvPr id="513" name="Google Shape;513;p105"/>
          <p:cNvPicPr preferRelativeResize="0"/>
          <p:nvPr/>
        </p:nvPicPr>
        <p:blipFill>
          <a:blip r:embed="rId4">
            <a:alphaModFix/>
          </a:blip>
          <a:stretch>
            <a:fillRect/>
          </a:stretch>
        </p:blipFill>
        <p:spPr>
          <a:xfrm>
            <a:off x="809625" y="1852375"/>
            <a:ext cx="7286625" cy="1438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10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419" sz="4000">
                <a:solidFill>
                  <a:srgbClr val="FFFF01"/>
                </a:solidFill>
                <a:latin typeface="Anybody Black"/>
                <a:ea typeface="Anybody Black"/>
                <a:cs typeface="Anybody Black"/>
                <a:sym typeface="Anybody Black"/>
              </a:rPr>
              <a:t>Resumen </a:t>
            </a:r>
            <a:endParaRPr sz="4000">
              <a:solidFill>
                <a:srgbClr val="FFFF01"/>
              </a:solidFill>
              <a:latin typeface="Anybody Black"/>
              <a:ea typeface="Anybody Black"/>
              <a:cs typeface="Anybody Black"/>
              <a:sym typeface="Anybody Black"/>
            </a:endParaRPr>
          </a:p>
          <a:p>
            <a:pPr indent="0" lvl="0" marL="0" rtl="0" algn="ctr">
              <a:lnSpc>
                <a:spcPct val="100000"/>
              </a:lnSpc>
              <a:spcBef>
                <a:spcPts val="0"/>
              </a:spcBef>
              <a:spcAft>
                <a:spcPts val="0"/>
              </a:spcAft>
              <a:buNone/>
            </a:pPr>
            <a:r>
              <a:rPr lang="es-419" sz="4000">
                <a:solidFill>
                  <a:srgbClr val="FFFF01"/>
                </a:solidFill>
                <a:latin typeface="Anybody Black"/>
                <a:ea typeface="Anybody Black"/>
                <a:cs typeface="Anybody Black"/>
                <a:sym typeface="Anybody Black"/>
              </a:rPr>
              <a:t>de la clase </a:t>
            </a:r>
            <a:endParaRPr sz="4000">
              <a:solidFill>
                <a:srgbClr val="FFFF01"/>
              </a:solidFill>
              <a:latin typeface="Anybody Black"/>
              <a:ea typeface="Anybody Black"/>
              <a:cs typeface="Anybody Black"/>
              <a:sym typeface="Anybody Black"/>
            </a:endParaRPr>
          </a:p>
        </p:txBody>
      </p:sp>
      <p:sp>
        <p:nvSpPr>
          <p:cNvPr id="519" name="Google Shape;519;p106"/>
          <p:cNvSpPr txBox="1"/>
          <p:nvPr/>
        </p:nvSpPr>
        <p:spPr>
          <a:xfrm>
            <a:off x="2109143" y="2502363"/>
            <a:ext cx="4925700" cy="19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lt1"/>
              </a:buClr>
              <a:buSzPts val="1350"/>
              <a:buFont typeface="DM Sans"/>
              <a:buChar char="✓"/>
            </a:pPr>
            <a:r>
              <a:rPr lang="es-419" sz="1700">
                <a:solidFill>
                  <a:schemeClr val="lt1"/>
                </a:solidFill>
                <a:latin typeface="Inter"/>
                <a:ea typeface="Inter"/>
                <a:cs typeface="Inter"/>
                <a:sym typeface="Inter"/>
              </a:rPr>
              <a:t>Subconsultas</a:t>
            </a:r>
            <a:endParaRPr sz="1700">
              <a:solidFill>
                <a:schemeClr val="lt1"/>
              </a:solidFill>
              <a:latin typeface="Inter"/>
              <a:ea typeface="Inter"/>
              <a:cs typeface="Inter"/>
              <a:sym typeface="Inter"/>
            </a:endParaRPr>
          </a:p>
          <a:p>
            <a:pPr indent="0" lvl="0" marL="457200" rtl="0" algn="l">
              <a:spcBef>
                <a:spcPts val="0"/>
              </a:spcBef>
              <a:spcAft>
                <a:spcPts val="0"/>
              </a:spcAft>
              <a:buNone/>
            </a:pPr>
            <a:r>
              <a:t/>
            </a:r>
            <a:endParaRPr sz="1700">
              <a:solidFill>
                <a:schemeClr val="lt1"/>
              </a:solidFill>
              <a:latin typeface="Inter"/>
              <a:ea typeface="Inter"/>
              <a:cs typeface="Inter"/>
              <a:sym typeface="Inter"/>
            </a:endParaRPr>
          </a:p>
          <a:p>
            <a:pPr indent="-314325" lvl="0" marL="457200" rtl="0" algn="l">
              <a:spcBef>
                <a:spcPts val="0"/>
              </a:spcBef>
              <a:spcAft>
                <a:spcPts val="0"/>
              </a:spcAft>
              <a:buClr>
                <a:schemeClr val="lt1"/>
              </a:buClr>
              <a:buSzPts val="1350"/>
              <a:buFont typeface="DM Sans"/>
              <a:buChar char="✓"/>
            </a:pPr>
            <a:r>
              <a:rPr lang="es-419" sz="1700">
                <a:solidFill>
                  <a:schemeClr val="lt1"/>
                </a:solidFill>
                <a:latin typeface="Inter"/>
                <a:ea typeface="Inter"/>
                <a:cs typeface="Inter"/>
                <a:sym typeface="Inter"/>
              </a:rPr>
              <a:t>Vistas</a:t>
            </a:r>
            <a:endParaRPr sz="1700">
              <a:solidFill>
                <a:schemeClr val="lt1"/>
              </a:solidFill>
              <a:latin typeface="Inter"/>
              <a:ea typeface="Inter"/>
              <a:cs typeface="Inter"/>
              <a:sym typeface="Inter"/>
            </a:endParaRPr>
          </a:p>
          <a:p>
            <a:pPr indent="0" lvl="0" marL="457200" rtl="0" algn="l">
              <a:spcBef>
                <a:spcPts val="0"/>
              </a:spcBef>
              <a:spcAft>
                <a:spcPts val="0"/>
              </a:spcAft>
              <a:buNone/>
            </a:pPr>
            <a:r>
              <a:t/>
            </a:r>
            <a:endParaRPr sz="1700">
              <a:solidFill>
                <a:schemeClr val="lt1"/>
              </a:solidFill>
              <a:latin typeface="Inter"/>
              <a:ea typeface="Inter"/>
              <a:cs typeface="Inter"/>
              <a:sym typeface="Inter"/>
            </a:endParaRPr>
          </a:p>
          <a:p>
            <a:pPr indent="-314325" lvl="0" marL="457200" rtl="0" algn="l">
              <a:spcBef>
                <a:spcPts val="0"/>
              </a:spcBef>
              <a:spcAft>
                <a:spcPts val="0"/>
              </a:spcAft>
              <a:buClr>
                <a:schemeClr val="lt1"/>
              </a:buClr>
              <a:buSzPts val="1350"/>
              <a:buFont typeface="DM Sans"/>
              <a:buChar char="✓"/>
            </a:pPr>
            <a:r>
              <a:rPr lang="es-419" sz="1700">
                <a:solidFill>
                  <a:schemeClr val="lt1"/>
                </a:solidFill>
                <a:latin typeface="Inter"/>
                <a:ea typeface="Inter"/>
                <a:cs typeface="Inter"/>
                <a:sym typeface="Inter"/>
              </a:rPr>
              <a:t>Función ventanas</a:t>
            </a:r>
            <a:endParaRPr sz="1700">
              <a:solidFill>
                <a:schemeClr val="lt1"/>
              </a:solidFill>
              <a:latin typeface="Inter"/>
              <a:ea typeface="Inter"/>
              <a:cs typeface="Inter"/>
              <a:sym typeface="Inter"/>
            </a:endParaRPr>
          </a:p>
          <a:p>
            <a:pPr indent="0" lvl="0" marL="457200" rtl="0" algn="l">
              <a:spcBef>
                <a:spcPts val="0"/>
              </a:spcBef>
              <a:spcAft>
                <a:spcPts val="0"/>
              </a:spcAft>
              <a:buNone/>
            </a:pPr>
            <a:r>
              <a:t/>
            </a:r>
            <a:endParaRPr sz="1700">
              <a:solidFill>
                <a:schemeClr val="lt1"/>
              </a:solidFill>
              <a:latin typeface="Inter"/>
              <a:ea typeface="Inter"/>
              <a:cs typeface="Inter"/>
              <a:sym typeface="Inter"/>
            </a:endParaRPr>
          </a:p>
          <a:p>
            <a:pPr indent="0" lvl="0" marL="0" rtl="0" algn="l">
              <a:spcBef>
                <a:spcPts val="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pic>
        <p:nvPicPr>
          <p:cNvPr id="524" name="Google Shape;524;p107"/>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525" name="Google Shape;525;p107"/>
          <p:cNvSpPr txBox="1"/>
          <p:nvPr/>
        </p:nvSpPr>
        <p:spPr>
          <a:xfrm>
            <a:off x="4152625" y="1811975"/>
            <a:ext cx="4393200" cy="4617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b="1" lang="es-419" sz="2400">
                <a:solidFill>
                  <a:srgbClr val="FAFAFA"/>
                </a:solidFill>
                <a:latin typeface="Anybody"/>
                <a:ea typeface="Anybody"/>
                <a:cs typeface="Anybody"/>
                <a:sym typeface="Anybody"/>
              </a:rPr>
              <a:t>Próxima lecture</a:t>
            </a:r>
            <a:endParaRPr b="1" sz="2400">
              <a:solidFill>
                <a:srgbClr val="FAFAFA"/>
              </a:solidFill>
              <a:latin typeface="Anybody"/>
              <a:ea typeface="Anybody"/>
              <a:cs typeface="Anybody"/>
              <a:sym typeface="Anybody"/>
            </a:endParaRPr>
          </a:p>
        </p:txBody>
      </p:sp>
      <p:sp>
        <p:nvSpPr>
          <p:cNvPr id="526" name="Google Shape;526;p107"/>
          <p:cNvSpPr txBox="1"/>
          <p:nvPr/>
        </p:nvSpPr>
        <p:spPr>
          <a:xfrm>
            <a:off x="4152613" y="2140800"/>
            <a:ext cx="4771800" cy="10467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s-419" sz="3100">
                <a:solidFill>
                  <a:srgbClr val="FFFF01"/>
                </a:solidFill>
                <a:latin typeface="Anybody Black"/>
                <a:ea typeface="Anybody Black"/>
                <a:cs typeface="Anybody Black"/>
                <a:sym typeface="Anybody Black"/>
              </a:rPr>
              <a:t>De datos a conocimiento</a:t>
            </a:r>
            <a:endParaRPr sz="3100">
              <a:solidFill>
                <a:srgbClr val="FFFF01"/>
              </a:solidFill>
              <a:latin typeface="Anybody Black"/>
              <a:ea typeface="Anybody Black"/>
              <a:cs typeface="Anybody Black"/>
              <a:sym typeface="Anybody Blac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0" name="Shape 530"/>
        <p:cNvGrpSpPr/>
        <p:nvPr/>
      </p:nvGrpSpPr>
      <p:grpSpPr>
        <a:xfrm>
          <a:off x="0" y="0"/>
          <a:ext cx="0" cy="0"/>
          <a:chOff x="0" y="0"/>
          <a:chExt cx="0" cy="0"/>
        </a:xfrm>
      </p:grpSpPr>
      <p:sp>
        <p:nvSpPr>
          <p:cNvPr id="531" name="Google Shape;531;p108"/>
          <p:cNvSpPr txBox="1"/>
          <p:nvPr/>
        </p:nvSpPr>
        <p:spPr>
          <a:xfrm flipH="1" rot="-119822">
            <a:off x="2790418" y="1903688"/>
            <a:ext cx="3564065" cy="1362225"/>
          </a:xfrm>
          <a:prstGeom prst="rect">
            <a:avLst/>
          </a:prstGeom>
          <a:noFill/>
          <a:ln>
            <a:noFill/>
          </a:ln>
        </p:spPr>
        <p:txBody>
          <a:bodyPr anchorCtr="0" anchor="ctr" bIns="91425" lIns="91425" spcFirstLastPara="1" rIns="91425" wrap="square" tIns="91425">
            <a:spAutoFit/>
          </a:bodyPr>
          <a:lstStyle/>
          <a:p>
            <a:pPr indent="0" lvl="0" marL="0" rtl="0" algn="l">
              <a:lnSpc>
                <a:spcPct val="85000"/>
              </a:lnSpc>
              <a:spcBef>
                <a:spcPts val="0"/>
              </a:spcBef>
              <a:spcAft>
                <a:spcPts val="0"/>
              </a:spcAft>
              <a:buNone/>
            </a:pPr>
            <a:r>
              <a:rPr b="1" lang="es-419" sz="4500">
                <a:solidFill>
                  <a:schemeClr val="lt1"/>
                </a:solidFill>
                <a:latin typeface="Anybody"/>
                <a:ea typeface="Anybody"/>
                <a:cs typeface="Anybody"/>
                <a:sym typeface="Anybody"/>
              </a:rPr>
              <a:t>¡Muchas </a:t>
            </a:r>
            <a:endParaRPr b="1" sz="4500">
              <a:solidFill>
                <a:schemeClr val="lt1"/>
              </a:solidFill>
              <a:latin typeface="Anybody"/>
              <a:ea typeface="Anybody"/>
              <a:cs typeface="Anybody"/>
              <a:sym typeface="Anybody"/>
            </a:endParaRPr>
          </a:p>
          <a:p>
            <a:pPr indent="457200" lvl="0" marL="0" rtl="0" algn="l">
              <a:lnSpc>
                <a:spcPct val="85000"/>
              </a:lnSpc>
              <a:spcBef>
                <a:spcPts val="0"/>
              </a:spcBef>
              <a:spcAft>
                <a:spcPts val="0"/>
              </a:spcAft>
              <a:buNone/>
            </a:pPr>
            <a:r>
              <a:rPr lang="es-419" sz="4500">
                <a:solidFill>
                  <a:srgbClr val="FFFF00"/>
                </a:solidFill>
                <a:latin typeface="Anybody Black"/>
                <a:ea typeface="Anybody Black"/>
                <a:cs typeface="Anybody Black"/>
                <a:sym typeface="Anybody Black"/>
              </a:rPr>
              <a:t>gracias!</a:t>
            </a:r>
            <a:endParaRPr sz="4500">
              <a:solidFill>
                <a:srgbClr val="FFFF00"/>
              </a:solidFill>
              <a:latin typeface="Anybody Black"/>
              <a:ea typeface="Anybody Black"/>
              <a:cs typeface="Anybody Black"/>
              <a:sym typeface="Anybody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69"/>
          <p:cNvSpPr txBox="1"/>
          <p:nvPr/>
        </p:nvSpPr>
        <p:spPr>
          <a:xfrm>
            <a:off x="1082875" y="977350"/>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Anybody"/>
                <a:ea typeface="Anybody"/>
                <a:cs typeface="Anybody"/>
                <a:sym typeface="Anybody"/>
              </a:rPr>
              <a:t>¿Qué son?</a:t>
            </a:r>
            <a:endParaRPr b="1" sz="4000">
              <a:solidFill>
                <a:schemeClr val="dk1"/>
              </a:solidFill>
              <a:latin typeface="Anybody"/>
              <a:ea typeface="Anybody"/>
              <a:cs typeface="Anybody"/>
              <a:sym typeface="Anybody"/>
            </a:endParaRPr>
          </a:p>
        </p:txBody>
      </p:sp>
      <p:sp>
        <p:nvSpPr>
          <p:cNvPr id="265" name="Google Shape;265;p69"/>
          <p:cNvSpPr txBox="1"/>
          <p:nvPr/>
        </p:nvSpPr>
        <p:spPr>
          <a:xfrm>
            <a:off x="1082875" y="2072200"/>
            <a:ext cx="3389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Inter"/>
                <a:ea typeface="Inter"/>
                <a:cs typeface="Inter"/>
                <a:sym typeface="Inter"/>
              </a:rPr>
              <a:t>Una </a:t>
            </a:r>
            <a:r>
              <a:rPr b="1" lang="es-419" sz="1350">
                <a:highlight>
                  <a:srgbClr val="FEFE1E"/>
                </a:highlight>
                <a:latin typeface="Inter"/>
                <a:ea typeface="Inter"/>
                <a:cs typeface="Inter"/>
                <a:sym typeface="Inter"/>
              </a:rPr>
              <a:t>consulta secundaria</a:t>
            </a:r>
            <a:r>
              <a:rPr lang="es-419" sz="1350">
                <a:latin typeface="Inter"/>
                <a:ea typeface="Inter"/>
                <a:cs typeface="Inter"/>
                <a:sym typeface="Inter"/>
              </a:rPr>
              <a:t> es una consulta de selección que está contenida dentro de otra consulta.</a:t>
            </a:r>
            <a:endParaRPr sz="1350">
              <a:latin typeface="Inter"/>
              <a:ea typeface="Inter"/>
              <a:cs typeface="Inter"/>
              <a:sym typeface="Inter"/>
            </a:endParaRPr>
          </a:p>
        </p:txBody>
      </p:sp>
      <p:sp>
        <p:nvSpPr>
          <p:cNvPr id="266" name="Google Shape;266;p69"/>
          <p:cNvSpPr txBox="1"/>
          <p:nvPr/>
        </p:nvSpPr>
        <p:spPr>
          <a:xfrm>
            <a:off x="4825450" y="2072200"/>
            <a:ext cx="3389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Inter"/>
                <a:ea typeface="Inter"/>
                <a:cs typeface="Inter"/>
                <a:sym typeface="Inter"/>
              </a:rPr>
              <a:t>La consulta de selección interna generalmente se usa para determinar los resultados de la consulta de selección externa. Consiste en utilizar los resultados de </a:t>
            </a:r>
            <a:r>
              <a:rPr b="1" lang="es-419" sz="1350">
                <a:highlight>
                  <a:srgbClr val="FEFE1E"/>
                </a:highlight>
                <a:latin typeface="Inter"/>
                <a:ea typeface="Inter"/>
                <a:cs typeface="Inter"/>
                <a:sym typeface="Inter"/>
              </a:rPr>
              <a:t>una consulta dentro de otra</a:t>
            </a:r>
            <a:r>
              <a:rPr lang="es-419" sz="1350">
                <a:latin typeface="Inter"/>
                <a:ea typeface="Inter"/>
                <a:cs typeface="Inter"/>
                <a:sym typeface="Inter"/>
              </a:rPr>
              <a:t>, que se considera la principal.</a:t>
            </a:r>
            <a:endParaRPr sz="1350">
              <a:latin typeface="Inter"/>
              <a:ea typeface="Inter"/>
              <a:cs typeface="Inter"/>
              <a:sym typeface="Inter"/>
            </a:endParaRPr>
          </a:p>
        </p:txBody>
      </p:sp>
      <p:pic>
        <p:nvPicPr>
          <p:cNvPr id="267" name="Google Shape;267;p69"/>
          <p:cNvPicPr preferRelativeResize="0"/>
          <p:nvPr/>
        </p:nvPicPr>
        <p:blipFill>
          <a:blip r:embed="rId4">
            <a:alphaModFix/>
          </a:blip>
          <a:stretch>
            <a:fillRect/>
          </a:stretch>
        </p:blipFill>
        <p:spPr>
          <a:xfrm>
            <a:off x="1375000" y="3032800"/>
            <a:ext cx="2210014" cy="1958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70"/>
          <p:cNvSpPr txBox="1"/>
          <p:nvPr/>
        </p:nvSpPr>
        <p:spPr>
          <a:xfrm>
            <a:off x="702450" y="1892650"/>
            <a:ext cx="7518600" cy="10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950">
                <a:latin typeface="Inter"/>
                <a:ea typeface="Inter"/>
                <a:cs typeface="Inter"/>
                <a:sym typeface="Inter"/>
              </a:rPr>
              <a:t>Es una sentencia </a:t>
            </a:r>
            <a:r>
              <a:rPr b="1" lang="es-419" sz="1950">
                <a:latin typeface="Inter"/>
                <a:ea typeface="Inter"/>
                <a:cs typeface="Inter"/>
                <a:sym typeface="Inter"/>
              </a:rPr>
              <a:t>SELECT</a:t>
            </a:r>
            <a:r>
              <a:rPr lang="es-419" sz="1950">
                <a:latin typeface="Inter"/>
                <a:ea typeface="Inter"/>
                <a:cs typeface="Inter"/>
                <a:sym typeface="Inter"/>
              </a:rPr>
              <a:t> anidada dentro de una instrucción </a:t>
            </a:r>
            <a:r>
              <a:rPr b="1" lang="es-419" sz="1950">
                <a:latin typeface="Inter"/>
                <a:ea typeface="Inter"/>
                <a:cs typeface="Inter"/>
                <a:sym typeface="Inter"/>
              </a:rPr>
              <a:t>SELECT</a:t>
            </a:r>
            <a:r>
              <a:rPr lang="es-419" sz="1950">
                <a:latin typeface="Inter"/>
                <a:ea typeface="Inter"/>
                <a:cs typeface="Inter"/>
                <a:sym typeface="Inter"/>
              </a:rPr>
              <a:t>, </a:t>
            </a:r>
            <a:r>
              <a:rPr b="1" lang="es-419" sz="1950">
                <a:latin typeface="Inter"/>
                <a:ea typeface="Inter"/>
                <a:cs typeface="Inter"/>
                <a:sym typeface="Inter"/>
              </a:rPr>
              <a:t>SELECT…INTO</a:t>
            </a:r>
            <a:r>
              <a:rPr lang="es-419" sz="1950">
                <a:latin typeface="Inter"/>
                <a:ea typeface="Inter"/>
                <a:cs typeface="Inter"/>
                <a:sym typeface="Inter"/>
              </a:rPr>
              <a:t>, </a:t>
            </a:r>
            <a:r>
              <a:rPr b="1" lang="es-419" sz="1950">
                <a:latin typeface="Inter"/>
                <a:ea typeface="Inter"/>
                <a:cs typeface="Inter"/>
                <a:sym typeface="Inter"/>
              </a:rPr>
              <a:t>INSERT…INTO</a:t>
            </a:r>
            <a:r>
              <a:rPr lang="es-419" sz="1950">
                <a:latin typeface="Inter"/>
                <a:ea typeface="Inter"/>
                <a:cs typeface="Inter"/>
                <a:sym typeface="Inter"/>
              </a:rPr>
              <a:t>, </a:t>
            </a:r>
            <a:r>
              <a:rPr b="1" lang="es-419" sz="1950">
                <a:latin typeface="Inter"/>
                <a:ea typeface="Inter"/>
                <a:cs typeface="Inter"/>
                <a:sym typeface="Inter"/>
              </a:rPr>
              <a:t>DELETE</a:t>
            </a:r>
            <a:r>
              <a:rPr lang="es-419" sz="1950">
                <a:latin typeface="Inter"/>
                <a:ea typeface="Inter"/>
                <a:cs typeface="Inter"/>
                <a:sym typeface="Inter"/>
              </a:rPr>
              <a:t>, o </a:t>
            </a:r>
            <a:r>
              <a:rPr b="1" lang="es-419" sz="1950">
                <a:latin typeface="Inter"/>
                <a:ea typeface="Inter"/>
                <a:cs typeface="Inter"/>
                <a:sym typeface="Inter"/>
              </a:rPr>
              <a:t>UPDATE</a:t>
            </a:r>
            <a:r>
              <a:rPr lang="es-419" sz="1950">
                <a:latin typeface="Inter"/>
                <a:ea typeface="Inter"/>
                <a:cs typeface="Inter"/>
                <a:sym typeface="Inter"/>
              </a:rPr>
              <a:t> o dentro de otra subconsulta.</a:t>
            </a:r>
            <a:endParaRPr sz="1950">
              <a:latin typeface="Inter"/>
              <a:ea typeface="Inter"/>
              <a:cs typeface="Inter"/>
              <a:sym typeface="Inter"/>
            </a:endParaRPr>
          </a:p>
        </p:txBody>
      </p:sp>
      <p:pic>
        <p:nvPicPr>
          <p:cNvPr id="273" name="Google Shape;273;p70"/>
          <p:cNvPicPr preferRelativeResize="0"/>
          <p:nvPr/>
        </p:nvPicPr>
        <p:blipFill>
          <a:blip r:embed="rId4">
            <a:alphaModFix/>
          </a:blip>
          <a:stretch>
            <a:fillRect/>
          </a:stretch>
        </p:blipFill>
        <p:spPr>
          <a:xfrm>
            <a:off x="6762650" y="3214675"/>
            <a:ext cx="1458401" cy="1458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71"/>
          <p:cNvSpPr txBox="1"/>
          <p:nvPr/>
        </p:nvSpPr>
        <p:spPr>
          <a:xfrm>
            <a:off x="3649500" y="1388138"/>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Anybody"/>
                <a:ea typeface="Anybody"/>
                <a:cs typeface="Anybody"/>
                <a:sym typeface="Anybody"/>
              </a:rPr>
              <a:t>Subconsultas</a:t>
            </a:r>
            <a:endParaRPr b="1" sz="4000">
              <a:solidFill>
                <a:schemeClr val="dk1"/>
              </a:solidFill>
              <a:latin typeface="Anybody"/>
              <a:ea typeface="Anybody"/>
              <a:cs typeface="Anybody"/>
              <a:sym typeface="Anybody"/>
            </a:endParaRPr>
          </a:p>
        </p:txBody>
      </p:sp>
      <p:sp>
        <p:nvSpPr>
          <p:cNvPr id="279" name="Google Shape;279;p71"/>
          <p:cNvSpPr txBox="1"/>
          <p:nvPr/>
        </p:nvSpPr>
        <p:spPr>
          <a:xfrm>
            <a:off x="3649500" y="2211613"/>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Inter"/>
                <a:ea typeface="Inter"/>
                <a:cs typeface="Inter"/>
                <a:sym typeface="Inter"/>
              </a:rPr>
              <a:t>Una subconsulta tiene la misma sintaxis que una sentencia SELECT exceptuando que aparece encerrada entre paréntesis, no puede contener la cláusula ORDER BY, ni puede ser la </a:t>
            </a:r>
            <a:r>
              <a:rPr b="1" lang="es-419" sz="1350">
                <a:latin typeface="Inter"/>
                <a:ea typeface="Inter"/>
                <a:cs typeface="Inter"/>
                <a:sym typeface="Inter"/>
              </a:rPr>
              <a:t>UNION</a:t>
            </a:r>
            <a:r>
              <a:rPr lang="es-419" sz="1350">
                <a:latin typeface="Inter"/>
                <a:ea typeface="Inter"/>
                <a:cs typeface="Inter"/>
                <a:sym typeface="Inter"/>
              </a:rPr>
              <a:t> de varias sentencias SELECT.</a:t>
            </a:r>
            <a:endParaRPr sz="1350">
              <a:latin typeface="Inter"/>
              <a:ea typeface="Inter"/>
              <a:cs typeface="Inter"/>
              <a:sym typeface="Inter"/>
            </a:endParaRPr>
          </a:p>
        </p:txBody>
      </p:sp>
      <p:pic>
        <p:nvPicPr>
          <p:cNvPr id="280" name="Google Shape;280;p71"/>
          <p:cNvPicPr preferRelativeResize="0"/>
          <p:nvPr/>
        </p:nvPicPr>
        <p:blipFill rotWithShape="1">
          <a:blip r:embed="rId4">
            <a:alphaModFix/>
          </a:blip>
          <a:srcRect b="9668" l="10104" r="7278" t="3773"/>
          <a:stretch/>
        </p:blipFill>
        <p:spPr>
          <a:xfrm>
            <a:off x="748325" y="1191025"/>
            <a:ext cx="2716450" cy="284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pic>
        <p:nvPicPr>
          <p:cNvPr id="285" name="Google Shape;285;p72"/>
          <p:cNvPicPr preferRelativeResize="0"/>
          <p:nvPr/>
        </p:nvPicPr>
        <p:blipFill>
          <a:blip r:embed="rId4">
            <a:alphaModFix/>
          </a:blip>
          <a:stretch>
            <a:fillRect/>
          </a:stretch>
        </p:blipFill>
        <p:spPr>
          <a:xfrm>
            <a:off x="-549831" y="-199131"/>
            <a:ext cx="2415614" cy="2217613"/>
          </a:xfrm>
          <a:prstGeom prst="rect">
            <a:avLst/>
          </a:prstGeom>
          <a:noFill/>
          <a:ln>
            <a:noFill/>
          </a:ln>
        </p:spPr>
      </p:pic>
      <p:sp>
        <p:nvSpPr>
          <p:cNvPr id="286" name="Google Shape;286;p72"/>
          <p:cNvSpPr/>
          <p:nvPr/>
        </p:nvSpPr>
        <p:spPr>
          <a:xfrm>
            <a:off x="653300" y="525400"/>
            <a:ext cx="1302900" cy="276300"/>
          </a:xfrm>
          <a:prstGeom prst="roundRect">
            <a:avLst>
              <a:gd fmla="val 16667" name="adj"/>
            </a:avLst>
          </a:prstGeom>
          <a:solidFill>
            <a:srgbClr val="FFFF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highlight>
                <a:srgbClr val="FFFF01"/>
              </a:highlight>
            </a:endParaRPr>
          </a:p>
        </p:txBody>
      </p:sp>
      <p:pic>
        <p:nvPicPr>
          <p:cNvPr id="287" name="Google Shape;287;p72"/>
          <p:cNvPicPr preferRelativeResize="0"/>
          <p:nvPr/>
        </p:nvPicPr>
        <p:blipFill>
          <a:blip r:embed="rId5">
            <a:alphaModFix/>
          </a:blip>
          <a:stretch>
            <a:fillRect/>
          </a:stretch>
        </p:blipFill>
        <p:spPr>
          <a:xfrm>
            <a:off x="437125" y="2192198"/>
            <a:ext cx="1699800" cy="1224255"/>
          </a:xfrm>
          <a:prstGeom prst="rect">
            <a:avLst/>
          </a:prstGeom>
          <a:noFill/>
          <a:ln>
            <a:noFill/>
          </a:ln>
        </p:spPr>
      </p:pic>
      <p:pic>
        <p:nvPicPr>
          <p:cNvPr id="288" name="Google Shape;288;p72"/>
          <p:cNvPicPr preferRelativeResize="0"/>
          <p:nvPr/>
        </p:nvPicPr>
        <p:blipFill>
          <a:blip r:embed="rId6">
            <a:alphaModFix/>
          </a:blip>
          <a:stretch>
            <a:fillRect/>
          </a:stretch>
        </p:blipFill>
        <p:spPr>
          <a:xfrm>
            <a:off x="3800539" y="2240342"/>
            <a:ext cx="1658458" cy="1427345"/>
          </a:xfrm>
          <a:prstGeom prst="rect">
            <a:avLst/>
          </a:prstGeom>
          <a:noFill/>
          <a:ln>
            <a:noFill/>
          </a:ln>
        </p:spPr>
      </p:pic>
      <p:pic>
        <p:nvPicPr>
          <p:cNvPr id="289" name="Google Shape;289;p72"/>
          <p:cNvPicPr preferRelativeResize="0"/>
          <p:nvPr/>
        </p:nvPicPr>
        <p:blipFill rotWithShape="1">
          <a:blip r:embed="rId7">
            <a:alphaModFix/>
          </a:blip>
          <a:srcRect b="0" l="0" r="25244" t="0"/>
          <a:stretch/>
        </p:blipFill>
        <p:spPr>
          <a:xfrm>
            <a:off x="6773050" y="2206373"/>
            <a:ext cx="906875" cy="1237525"/>
          </a:xfrm>
          <a:prstGeom prst="rect">
            <a:avLst/>
          </a:prstGeom>
          <a:noFill/>
          <a:ln>
            <a:noFill/>
          </a:ln>
        </p:spPr>
      </p:pic>
      <p:sp>
        <p:nvSpPr>
          <p:cNvPr id="290" name="Google Shape;290;p72"/>
          <p:cNvSpPr txBox="1"/>
          <p:nvPr/>
        </p:nvSpPr>
        <p:spPr>
          <a:xfrm>
            <a:off x="1215475" y="1164425"/>
            <a:ext cx="7462500" cy="646500"/>
          </a:xfrm>
          <a:prstGeom prst="rect">
            <a:avLst/>
          </a:prstGeom>
          <a:noFill/>
          <a:ln>
            <a:noFill/>
          </a:ln>
        </p:spPr>
        <p:txBody>
          <a:bodyPr anchorCtr="0" anchor="t" bIns="91425" lIns="91425" spcFirstLastPara="1" rIns="93175" wrap="square" tIns="91425">
            <a:spAutoFit/>
          </a:bodyPr>
          <a:lstStyle/>
          <a:p>
            <a:pPr indent="0" lvl="0" marL="0" rtl="0" algn="ctr">
              <a:spcBef>
                <a:spcPts val="0"/>
              </a:spcBef>
              <a:spcAft>
                <a:spcPts val="0"/>
              </a:spcAft>
              <a:buNone/>
            </a:pPr>
            <a:r>
              <a:rPr lang="es-419" sz="3000">
                <a:solidFill>
                  <a:srgbClr val="222222"/>
                </a:solidFill>
                <a:latin typeface="Anybody Black"/>
                <a:ea typeface="Anybody Black"/>
                <a:cs typeface="Anybody Black"/>
                <a:sym typeface="Anybody Black"/>
              </a:rPr>
              <a:t>Subconsultas</a:t>
            </a:r>
            <a:endParaRPr sz="3000">
              <a:solidFill>
                <a:srgbClr val="222222"/>
              </a:solidFill>
              <a:latin typeface="Anybody Black"/>
              <a:ea typeface="Anybody Black"/>
              <a:cs typeface="Anybody Black"/>
              <a:sym typeface="Anybody Black"/>
            </a:endParaRPr>
          </a:p>
        </p:txBody>
      </p:sp>
      <p:sp>
        <p:nvSpPr>
          <p:cNvPr id="291" name="Google Shape;291;p72"/>
          <p:cNvSpPr txBox="1"/>
          <p:nvPr/>
        </p:nvSpPr>
        <p:spPr>
          <a:xfrm>
            <a:off x="643450" y="465650"/>
            <a:ext cx="1302900" cy="369300"/>
          </a:xfrm>
          <a:prstGeom prst="rect">
            <a:avLst/>
          </a:prstGeom>
          <a:noFill/>
          <a:ln>
            <a:noFill/>
          </a:ln>
        </p:spPr>
        <p:txBody>
          <a:bodyPr anchorCtr="0" anchor="t" bIns="91425" lIns="91425" spcFirstLastPara="1" rIns="93175" wrap="square" tIns="91425">
            <a:spAutoFit/>
          </a:bodyPr>
          <a:lstStyle/>
          <a:p>
            <a:pPr indent="0" lvl="0" marL="0" rtl="0" algn="l">
              <a:spcBef>
                <a:spcPts val="0"/>
              </a:spcBef>
              <a:spcAft>
                <a:spcPts val="0"/>
              </a:spcAft>
              <a:buNone/>
            </a:pPr>
            <a:r>
              <a:rPr b="1" lang="es-419" sz="1200">
                <a:solidFill>
                  <a:srgbClr val="222222"/>
                </a:solidFill>
                <a:latin typeface="Anybody"/>
                <a:ea typeface="Anybody"/>
                <a:cs typeface="Anybody"/>
                <a:sym typeface="Anybody"/>
              </a:rPr>
              <a:t>PASO A PASO</a:t>
            </a:r>
            <a:endParaRPr b="1" sz="1200">
              <a:solidFill>
                <a:srgbClr val="222222"/>
              </a:solidFill>
              <a:latin typeface="Anybody"/>
              <a:ea typeface="Anybody"/>
              <a:cs typeface="Anybody"/>
              <a:sym typeface="Anybody"/>
            </a:endParaRPr>
          </a:p>
        </p:txBody>
      </p:sp>
      <p:sp>
        <p:nvSpPr>
          <p:cNvPr id="292" name="Google Shape;292;p72"/>
          <p:cNvSpPr txBox="1"/>
          <p:nvPr/>
        </p:nvSpPr>
        <p:spPr>
          <a:xfrm>
            <a:off x="4072375" y="2206375"/>
            <a:ext cx="2283300" cy="2260200"/>
          </a:xfrm>
          <a:prstGeom prst="rect">
            <a:avLst/>
          </a:prstGeom>
          <a:noFill/>
          <a:ln>
            <a:noFill/>
          </a:ln>
        </p:spPr>
        <p:txBody>
          <a:bodyPr anchorCtr="0" anchor="t" bIns="91425" lIns="91425" spcFirstLastPara="1" rIns="93175" wrap="square" tIns="91425">
            <a:spAutoFit/>
          </a:bodyPr>
          <a:lstStyle/>
          <a:p>
            <a:pPr indent="-298450" lvl="0" marL="457200" rtl="0" algn="l">
              <a:lnSpc>
                <a:spcPct val="115000"/>
              </a:lnSpc>
              <a:spcBef>
                <a:spcPts val="1200"/>
              </a:spcBef>
              <a:spcAft>
                <a:spcPts val="0"/>
              </a:spcAft>
              <a:buClr>
                <a:schemeClr val="dk1"/>
              </a:buClr>
              <a:buSzPts val="1100"/>
              <a:buChar char="●"/>
            </a:pPr>
            <a:r>
              <a:rPr b="1" lang="es-419" sz="1100">
                <a:solidFill>
                  <a:srgbClr val="222222"/>
                </a:solidFill>
                <a:highlight>
                  <a:srgbClr val="FEFE1E"/>
                </a:highlight>
                <a:latin typeface="Inter"/>
                <a:ea typeface="Inter"/>
                <a:cs typeface="Inter"/>
                <a:sym typeface="Inter"/>
              </a:rPr>
              <a:t>SELECT</a:t>
            </a:r>
            <a:r>
              <a:rPr lang="es-419" sz="1100">
                <a:solidFill>
                  <a:srgbClr val="222222"/>
                </a:solidFill>
                <a:latin typeface="Inter Light"/>
                <a:ea typeface="Inter Light"/>
                <a:cs typeface="Inter Light"/>
                <a:sym typeface="Inter Light"/>
              </a:rPr>
              <a:t>: Para calcular y crear un nuevo campo virtual a la consulta principal.</a:t>
            </a:r>
            <a:endParaRPr sz="1100">
              <a:solidFill>
                <a:srgbClr val="222222"/>
              </a:solidFill>
              <a:latin typeface="Inter Light"/>
              <a:ea typeface="Inter Light"/>
              <a:cs typeface="Inter Light"/>
              <a:sym typeface="Inter Light"/>
            </a:endParaRPr>
          </a:p>
          <a:p>
            <a:pPr indent="-298450" lvl="0" marL="457200" rtl="0" algn="l">
              <a:lnSpc>
                <a:spcPct val="115000"/>
              </a:lnSpc>
              <a:spcBef>
                <a:spcPts val="0"/>
              </a:spcBef>
              <a:spcAft>
                <a:spcPts val="0"/>
              </a:spcAft>
              <a:buClr>
                <a:schemeClr val="dk1"/>
              </a:buClr>
              <a:buSzPts val="1100"/>
              <a:buChar char="●"/>
            </a:pPr>
            <a:r>
              <a:rPr b="1" lang="es-419" sz="1100">
                <a:solidFill>
                  <a:srgbClr val="222222"/>
                </a:solidFill>
                <a:highlight>
                  <a:srgbClr val="FEFE1E"/>
                </a:highlight>
                <a:latin typeface="Inter"/>
                <a:ea typeface="Inter"/>
                <a:cs typeface="Inter"/>
                <a:sym typeface="Inter"/>
              </a:rPr>
              <a:t>FROM</a:t>
            </a:r>
            <a:r>
              <a:rPr lang="es-419" sz="1100">
                <a:solidFill>
                  <a:srgbClr val="222222"/>
                </a:solidFill>
                <a:latin typeface="Inter Light"/>
                <a:ea typeface="Inter Light"/>
                <a:cs typeface="Inter Light"/>
                <a:sym typeface="Inter Light"/>
              </a:rPr>
              <a:t>: Para devolver una tabla secundaria calculada o un campo calculado con un contexto diferente.</a:t>
            </a:r>
            <a:endParaRPr sz="1100">
              <a:solidFill>
                <a:srgbClr val="222222"/>
              </a:solidFill>
              <a:latin typeface="Inter Light"/>
              <a:ea typeface="Inter Light"/>
              <a:cs typeface="Inter Light"/>
              <a:sym typeface="Inter Light"/>
            </a:endParaRPr>
          </a:p>
          <a:p>
            <a:pPr indent="0" lvl="0" marL="0" marR="0" rtl="0" algn="ctr">
              <a:lnSpc>
                <a:spcPct val="100000"/>
              </a:lnSpc>
              <a:spcBef>
                <a:spcPts val="1200"/>
              </a:spcBef>
              <a:spcAft>
                <a:spcPts val="0"/>
              </a:spcAft>
              <a:buNone/>
            </a:pPr>
            <a:r>
              <a:t/>
            </a:r>
            <a:endParaRPr sz="1100">
              <a:solidFill>
                <a:srgbClr val="222222"/>
              </a:solidFill>
              <a:latin typeface="Inter Light"/>
              <a:ea typeface="Inter Light"/>
              <a:cs typeface="Inter Light"/>
              <a:sym typeface="Inter Light"/>
            </a:endParaRPr>
          </a:p>
        </p:txBody>
      </p:sp>
      <p:sp>
        <p:nvSpPr>
          <p:cNvPr id="293" name="Google Shape;293;p72"/>
          <p:cNvSpPr txBox="1"/>
          <p:nvPr/>
        </p:nvSpPr>
        <p:spPr>
          <a:xfrm>
            <a:off x="1077075" y="2206363"/>
            <a:ext cx="1974600" cy="1200600"/>
          </a:xfrm>
          <a:prstGeom prst="rect">
            <a:avLst/>
          </a:prstGeom>
          <a:noFill/>
          <a:ln>
            <a:noFill/>
          </a:ln>
        </p:spPr>
        <p:txBody>
          <a:bodyPr anchorCtr="0" anchor="t" bIns="91425" lIns="91425" spcFirstLastPara="1" rIns="93175" wrap="square" tIns="91425">
            <a:spAutoFit/>
          </a:bodyPr>
          <a:lstStyle/>
          <a:p>
            <a:pPr indent="0" lvl="0" marL="0" rtl="0" algn="ctr">
              <a:spcBef>
                <a:spcPts val="0"/>
              </a:spcBef>
              <a:spcAft>
                <a:spcPts val="0"/>
              </a:spcAft>
              <a:buNone/>
            </a:pPr>
            <a:r>
              <a:rPr lang="es-419" sz="1100">
                <a:solidFill>
                  <a:srgbClr val="222222"/>
                </a:solidFill>
                <a:latin typeface="Inter Light"/>
                <a:ea typeface="Inter Light"/>
                <a:cs typeface="Inter Light"/>
                <a:sym typeface="Inter Light"/>
              </a:rPr>
              <a:t>Las </a:t>
            </a:r>
            <a:r>
              <a:rPr b="1" lang="es-419" sz="1100">
                <a:solidFill>
                  <a:srgbClr val="222222"/>
                </a:solidFill>
                <a:highlight>
                  <a:srgbClr val="FEFE1E"/>
                </a:highlight>
                <a:latin typeface="Inter"/>
                <a:ea typeface="Inter"/>
                <a:cs typeface="Inter"/>
                <a:sym typeface="Inter"/>
              </a:rPr>
              <a:t>subconsultas</a:t>
            </a:r>
            <a:r>
              <a:rPr lang="es-419" sz="1100">
                <a:solidFill>
                  <a:srgbClr val="222222"/>
                </a:solidFill>
                <a:latin typeface="Inter Light"/>
                <a:ea typeface="Inter Light"/>
                <a:cs typeface="Inter Light"/>
                <a:sym typeface="Inter Light"/>
              </a:rPr>
              <a:t> son un proceso de selección interno, y se pueden utilizar en cualquier sentencia que permita una expresión</a:t>
            </a:r>
            <a:endParaRPr sz="1100">
              <a:solidFill>
                <a:schemeClr val="lt1"/>
              </a:solidFill>
              <a:latin typeface="Anybody Light"/>
              <a:ea typeface="Anybody Light"/>
              <a:cs typeface="Anybody Light"/>
              <a:sym typeface="Anybody Light"/>
            </a:endParaRPr>
          </a:p>
        </p:txBody>
      </p:sp>
      <p:sp>
        <p:nvSpPr>
          <p:cNvPr id="294" name="Google Shape;294;p72"/>
          <p:cNvSpPr txBox="1"/>
          <p:nvPr/>
        </p:nvSpPr>
        <p:spPr>
          <a:xfrm>
            <a:off x="7007075" y="2206375"/>
            <a:ext cx="1974600" cy="1522200"/>
          </a:xfrm>
          <a:prstGeom prst="rect">
            <a:avLst/>
          </a:prstGeom>
          <a:noFill/>
          <a:ln>
            <a:noFill/>
          </a:ln>
        </p:spPr>
        <p:txBody>
          <a:bodyPr anchorCtr="0" anchor="t" bIns="91425" lIns="91425" spcFirstLastPara="1" rIns="93175" wrap="square" tIns="91425">
            <a:spAutoFit/>
          </a:bodyPr>
          <a:lstStyle/>
          <a:p>
            <a:pPr indent="-298450" lvl="0" marL="457200" rtl="0" algn="l">
              <a:lnSpc>
                <a:spcPct val="115000"/>
              </a:lnSpc>
              <a:spcBef>
                <a:spcPts val="1200"/>
              </a:spcBef>
              <a:spcAft>
                <a:spcPts val="0"/>
              </a:spcAft>
              <a:buClr>
                <a:schemeClr val="dk1"/>
              </a:buClr>
              <a:buSzPts val="1100"/>
              <a:buChar char="●"/>
            </a:pPr>
            <a:r>
              <a:rPr b="1" lang="es-419" sz="1100">
                <a:solidFill>
                  <a:srgbClr val="222222"/>
                </a:solidFill>
                <a:highlight>
                  <a:srgbClr val="FEFE1E"/>
                </a:highlight>
                <a:latin typeface="Inter"/>
                <a:ea typeface="Inter"/>
                <a:cs typeface="Inter"/>
                <a:sym typeface="Inter"/>
              </a:rPr>
              <a:t>WHERE</a:t>
            </a:r>
            <a:r>
              <a:rPr lang="es-419" sz="1100">
                <a:solidFill>
                  <a:srgbClr val="222222"/>
                </a:solidFill>
                <a:latin typeface="Inter Light"/>
                <a:ea typeface="Inter Light"/>
                <a:cs typeface="Inter Light"/>
                <a:sym typeface="Inter Light"/>
              </a:rPr>
              <a:t>: Para definir filtros compuestos calculados. Si se conociera el valor a calcular con la subconsulta, se utilizará ese valor.</a:t>
            </a:r>
            <a:endParaRPr sz="1100">
              <a:solidFill>
                <a:schemeClr val="lt1"/>
              </a:solidFill>
              <a:latin typeface="Anybody Light"/>
              <a:ea typeface="Anybody Light"/>
              <a:cs typeface="Anybody Light"/>
              <a:sym typeface="Anybody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73"/>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300" name="Google Shape;300;p73"/>
          <p:cNvSpPr txBox="1"/>
          <p:nvPr/>
        </p:nvSpPr>
        <p:spPr>
          <a:xfrm>
            <a:off x="1148575" y="1812200"/>
            <a:ext cx="7357500" cy="24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419" sz="2600">
                <a:latin typeface="Inter"/>
                <a:ea typeface="Inter"/>
                <a:cs typeface="Inter"/>
                <a:sym typeface="Inter"/>
              </a:rPr>
              <a:t>Listas --&gt; IN , NOT IN.</a:t>
            </a:r>
            <a:endParaRPr b="1" sz="2600">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s-419" sz="2600">
                <a:latin typeface="Inter"/>
                <a:ea typeface="Inter"/>
                <a:cs typeface="Inter"/>
                <a:sym typeface="Inter"/>
              </a:rPr>
              <a:t>Valor único --&gt; = , &gt;=, &lt;=, etc.</a:t>
            </a:r>
            <a:endParaRPr b="1" sz="2600">
              <a:latin typeface="Inter"/>
              <a:ea typeface="Inter"/>
              <a:cs typeface="Inter"/>
              <a:sym typeface="Inter"/>
            </a:endParaRPr>
          </a:p>
          <a:p>
            <a:pPr indent="0" lvl="0" marL="0" marR="0" rtl="0" algn="l">
              <a:lnSpc>
                <a:spcPct val="100000"/>
              </a:lnSpc>
              <a:spcBef>
                <a:spcPts val="1200"/>
              </a:spcBef>
              <a:spcAft>
                <a:spcPts val="0"/>
              </a:spcAft>
              <a:buClr>
                <a:srgbClr val="000000"/>
              </a:buClr>
              <a:buSzPts val="3000"/>
              <a:buFont typeface="Arial"/>
              <a:buNone/>
            </a:pPr>
            <a:r>
              <a:t/>
            </a:r>
            <a:endParaRPr b="1" sz="2600">
              <a:latin typeface="Inter"/>
              <a:ea typeface="Inter"/>
              <a:cs typeface="Inter"/>
              <a:sym typeface="Inter"/>
            </a:endParaRPr>
          </a:p>
        </p:txBody>
      </p:sp>
      <p:pic>
        <p:nvPicPr>
          <p:cNvPr id="301" name="Google Shape;301;p73"/>
          <p:cNvPicPr preferRelativeResize="0"/>
          <p:nvPr/>
        </p:nvPicPr>
        <p:blipFill>
          <a:blip r:embed="rId4">
            <a:alphaModFix/>
          </a:blip>
          <a:stretch>
            <a:fillRect/>
          </a:stretch>
        </p:blipFill>
        <p:spPr>
          <a:xfrm>
            <a:off x="7047675" y="3457100"/>
            <a:ext cx="1458401" cy="1458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